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4" r:id="rId2"/>
    <p:sldMasterId id="2147483698" r:id="rId3"/>
  </p:sldMasterIdLst>
  <p:notesMasterIdLst>
    <p:notesMasterId r:id="rId74"/>
  </p:notesMasterIdLst>
  <p:handoutMasterIdLst>
    <p:handoutMasterId r:id="rId75"/>
  </p:handoutMasterIdLst>
  <p:sldIdLst>
    <p:sldId id="419" r:id="rId4"/>
    <p:sldId id="318" r:id="rId5"/>
    <p:sldId id="319" r:id="rId6"/>
    <p:sldId id="321" r:id="rId7"/>
    <p:sldId id="322" r:id="rId8"/>
    <p:sldId id="323" r:id="rId9"/>
    <p:sldId id="324" r:id="rId10"/>
    <p:sldId id="325" r:id="rId11"/>
    <p:sldId id="329" r:id="rId12"/>
    <p:sldId id="328" r:id="rId13"/>
    <p:sldId id="327" r:id="rId14"/>
    <p:sldId id="326" r:id="rId15"/>
    <p:sldId id="331" r:id="rId16"/>
    <p:sldId id="334" r:id="rId17"/>
    <p:sldId id="333" r:id="rId18"/>
    <p:sldId id="337" r:id="rId19"/>
    <p:sldId id="346" r:id="rId20"/>
    <p:sldId id="347" r:id="rId21"/>
    <p:sldId id="417" r:id="rId22"/>
    <p:sldId id="257" r:id="rId23"/>
    <p:sldId id="343" r:id="rId24"/>
    <p:sldId id="284" r:id="rId25"/>
    <p:sldId id="366" r:id="rId26"/>
    <p:sldId id="350" r:id="rId27"/>
    <p:sldId id="305" r:id="rId28"/>
    <p:sldId id="348" r:id="rId29"/>
    <p:sldId id="414" r:id="rId30"/>
    <p:sldId id="373" r:id="rId31"/>
    <p:sldId id="370" r:id="rId32"/>
    <p:sldId id="372" r:id="rId33"/>
    <p:sldId id="421" r:id="rId34"/>
    <p:sldId id="338" r:id="rId35"/>
    <p:sldId id="399" r:id="rId36"/>
    <p:sldId id="410" r:id="rId37"/>
    <p:sldId id="288" r:id="rId38"/>
    <p:sldId id="308" r:id="rId39"/>
    <p:sldId id="309" r:id="rId40"/>
    <p:sldId id="310" r:id="rId41"/>
    <p:sldId id="311" r:id="rId42"/>
    <p:sldId id="304" r:id="rId43"/>
    <p:sldId id="418" r:id="rId44"/>
    <p:sldId id="422" r:id="rId45"/>
    <p:sldId id="408" r:id="rId46"/>
    <p:sldId id="314" r:id="rId47"/>
    <p:sldId id="315" r:id="rId48"/>
    <p:sldId id="409" r:id="rId49"/>
    <p:sldId id="316" r:id="rId50"/>
    <p:sldId id="339" r:id="rId51"/>
    <p:sldId id="402" r:id="rId52"/>
    <p:sldId id="411" r:id="rId53"/>
    <p:sldId id="426" r:id="rId54"/>
    <p:sldId id="423" r:id="rId55"/>
    <p:sldId id="420" r:id="rId56"/>
    <p:sldId id="340" r:id="rId57"/>
    <p:sldId id="341" r:id="rId58"/>
    <p:sldId id="425" r:id="rId59"/>
    <p:sldId id="374" r:id="rId60"/>
    <p:sldId id="404" r:id="rId61"/>
    <p:sldId id="405" r:id="rId62"/>
    <p:sldId id="406" r:id="rId63"/>
    <p:sldId id="407" r:id="rId64"/>
    <p:sldId id="403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265" r:id="rId7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thakan kaewprucks" initials="mk" lastIdx="2" clrIdx="0">
    <p:extLst>
      <p:ext uri="{19B8F6BF-5375-455C-9EA6-DF929625EA0E}">
        <p15:presenceInfo xmlns:p15="http://schemas.microsoft.com/office/powerpoint/2012/main" userId="9537771acc6ad6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2121"/>
    <a:srgbClr val="1ED4DE"/>
    <a:srgbClr val="F07624"/>
    <a:srgbClr val="F4BD2D"/>
    <a:srgbClr val="1C7DE1"/>
    <a:srgbClr val="E62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สไตล์สีปานกลาง 3 - เน้น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สไตล์สีปานกลาง 3 - เน้น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สไตล์สีเข้ม 1 - เน้น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สไตล์สีเข้ม 2 - เน้น 3/เน้น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สไตล์สีเข้ม 2 - เน้น 1/เน้น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 showGuides="1">
      <p:cViewPr varScale="1">
        <p:scale>
          <a:sx n="72" d="100"/>
          <a:sy n="72" d="100"/>
        </p:scale>
        <p:origin x="105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585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52B2B-0BBC-4845-BD5C-6186374697E3}" type="datetimeFigureOut">
              <a:rPr lang="ko-KR" altLang="en-US" smtClean="0"/>
              <a:t>2022-09-21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153E3-D943-4A51-8AD5-41FA50EBC5B2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95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C93BE-9AC2-4666-BFF0-9429B5990800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B6C47-F3F6-457C-AB14-D4C8EDA16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56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0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503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59900" y="1"/>
            <a:ext cx="30242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721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059900" y="2571750"/>
            <a:ext cx="1512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647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426012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53804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98220" y="540000"/>
            <a:ext cx="1728192" cy="40370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626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691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63888" y="638650"/>
            <a:ext cx="4320480" cy="4504851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35630" y="1"/>
            <a:ext cx="3508370" cy="4339267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180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5076056" cy="51435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729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45239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Half Frame 16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560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" y="2859782"/>
            <a:ext cx="3867829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83518"/>
            <a:ext cx="2592288" cy="122413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7654"/>
            <a:ext cx="259228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8381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7F33E0A-F19B-4297-9DF7-A0412C652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FF7B-AEFA-44D7-AD65-6B95B71DD49A}" type="datetimeFigureOut">
              <a:rPr lang="th-TH" smtClean="0"/>
              <a:t>21/09/65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6E00AF39-C9A4-4C1C-8676-CD1370EB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5B06514-E832-47CA-863E-5E17E7F8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C402-76A8-47A0-A07B-35CF330D860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5691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ABB4E23-E27A-4E9D-A584-52E1F3D6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6707CCC-CC1D-4609-9642-3E91FECF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FF7B-AEFA-44D7-AD65-6B95B71DD49A}" type="datetimeFigureOut">
              <a:rPr lang="th-TH" smtClean="0"/>
              <a:t>21/09/65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56A2D0FD-7A94-4FC9-AC71-6C5B12854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35FCAD06-CC3D-4EFF-8382-CE140208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C402-76A8-47A0-A07B-35CF330D860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0399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257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566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F0C6DB5-11D9-4C56-B960-55C30A43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D3A4EE1-5011-4125-86D2-16CFCA36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0CA815A-DE81-4C3F-BE08-8A8DF5193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FF7B-AEFA-44D7-AD65-6B95B71DD49A}" type="datetimeFigureOut">
              <a:rPr lang="th-TH" smtClean="0"/>
              <a:t>21/09/65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34F9C51-D03C-45DA-B8EE-867219D2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B3375CA-39C5-4102-AC54-C305B192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C402-76A8-47A0-A07B-35CF330D860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5198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374697"/>
            <a:ext cx="3702908" cy="994172"/>
          </a:xfrm>
        </p:spPr>
        <p:txBody>
          <a:bodyPr lIns="0" tIns="0" rIns="0" bIns="0">
            <a:noAutofit/>
          </a:bodyPr>
          <a:lstStyle>
            <a:lvl1pPr>
              <a:defRPr sz="24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369219"/>
            <a:ext cx="3685642" cy="3263504"/>
          </a:xfrm>
        </p:spPr>
        <p:txBody>
          <a:bodyPr lIns="0" tIns="0" rIns="0" bIns="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2541"/>
            <a:ext cx="943964" cy="82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4696077"/>
            <a:ext cx="804764" cy="3105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4807048"/>
            <a:ext cx="210038" cy="2100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4841805"/>
            <a:ext cx="220845" cy="140525"/>
          </a:xfrm>
        </p:spPr>
        <p:txBody>
          <a:bodyPr lIns="0" tIns="0" rIns="0" bIns="0"/>
          <a:lstStyle>
            <a:lvl1pPr algn="ctr"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890847" y="741403"/>
            <a:ext cx="3246847" cy="36606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3830862" y="475210"/>
            <a:ext cx="4178931" cy="4178930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741402"/>
            <a:ext cx="3663636" cy="3663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7281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" y="938231"/>
            <a:ext cx="1584176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9484" y="938231"/>
            <a:ext cx="792088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790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" y="2859782"/>
            <a:ext cx="3867829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83518"/>
            <a:ext cx="2592288" cy="122413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7654"/>
            <a:ext cx="259228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5786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ADA69-15D6-4ECB-B687-8346F3269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58525-76AC-41D3-ADD7-136409F8F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E1719-E06E-404F-AD29-F535FD5B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92F23-EC75-4E3E-BB6E-91ABDA9BB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A654D-D0F6-4AE4-89F3-FF18A508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2792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339F-9684-4BA3-AAD2-2B072821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F10E6-E6B2-4323-A8F0-46575C15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E6DCC-126B-46BD-9763-D2A64B56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ECEA7-1008-4A1E-A9BD-4DBC505A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2FBC5-1673-4A12-8935-A66883E8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9612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DAD6-186B-4C28-8E4F-7AEDFA38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65AE5-805D-4C0E-B267-E1965D967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DB1A7-A1DA-478D-B82C-A03E22F8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D1EB3-3650-4A84-A046-DE795B85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5F034-B800-46E4-9589-0B96199B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2286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A2E5-3166-46DA-AA98-A69F8391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F22F5-6D49-42BC-99A4-CCB8424A5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D826D-C4C3-408B-BF5C-8A06717C0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2224B-47E3-45D2-BD5F-FAF638B2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D683E-6B4F-4776-A2CF-C09C081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026F3-BEA5-4608-9DFE-EFBE54B7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394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1550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9FFA-9B30-4ED4-9005-1CF5E9DE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4679C-3756-4708-84EC-BB0B39877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6997B-728A-4D1A-9C88-796C82667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923D5-9870-460B-B1C4-CACD03447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94ED7-DE6D-4D58-9959-827B49E5FD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F75905-DA59-48C5-BEC6-429BFF4E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611F48-BFE2-42C8-9E1F-969651C3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D83E29-3A48-41AA-B818-AF1530B6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7163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BEDA-E8A8-4E93-9CF2-C652480D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801FF-3B0A-4C66-AEDA-F53716A2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FFEAB-90EB-45CB-A3A4-7AE0FDC9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74600-3295-4F56-BD21-6ECACD69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793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784D7-BDE8-433E-ACA6-24AEB889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76D39-F54F-4BAA-8D08-8B69894A6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66353-C672-43F1-B2ED-73971475F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4066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A35BA-FFE0-4F91-BFC1-741A8F4F9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5EE6B-7C19-464D-9862-EC1076CB0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0687A-B145-45DA-A0F4-FB7C3F9F8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A14D3-7E88-499D-BA2F-513DF719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4E9B0-8AB1-4A3B-8E58-1ABF0ED2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E3D69-73C7-4DCC-B3C9-D91DC0A7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1426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33CBA-F355-4BB5-8AC8-69F44AA6D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CBB60F-5B1E-4F20-AC84-79BE81184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D5355-8EE2-45C2-B55C-84779BAFC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92057-6E1B-4D93-A33A-F4451337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8D090-BB7A-49F5-987D-16DAB838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881F4-1146-4204-AFF8-F37B05CBE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8781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3248D-D6E4-4ED3-85CF-7C3F8E9A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38D486-0500-4864-A8D2-ADF3A42CC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67C93-B900-44B4-8E3B-5C4D18FF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D9F62-B20B-4D1D-B347-94E43D7A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B8BEB-DD98-4010-B8EC-E4E38647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184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A6499D-9D1E-4A49-9579-C9EEBF3D68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0BF8A-A705-4858-99AB-E5263FF6F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055BE-EDB0-404B-A5A1-357E7AF5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92612-77A3-4E61-9346-BACD1A85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EB603-A0C3-4DF3-B67D-2E1A8830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664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3203848" y="-2322"/>
            <a:ext cx="2700000" cy="1806344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3746892" y="4331240"/>
            <a:ext cx="1650216" cy="812260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4041648" y="4493810"/>
            <a:ext cx="1060704" cy="55436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3848" y="1"/>
            <a:ext cx="2520000" cy="1711155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945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65878" y="1176692"/>
            <a:ext cx="1871760" cy="3051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12855" y="1176061"/>
            <a:ext cx="1871760" cy="30512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59832" y="1175430"/>
            <a:ext cx="1871760" cy="30512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06810" y="1174799"/>
            <a:ext cx="1871760" cy="30512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5475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6407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72452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919429" y="1320085"/>
            <a:ext cx="1352567" cy="135256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497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54" y="451443"/>
            <a:ext cx="3282039" cy="32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363708" y="584771"/>
            <a:ext cx="2991584" cy="2076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43454" y="1295867"/>
            <a:ext cx="3055840" cy="2231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8149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99742"/>
            <a:ext cx="3600400" cy="18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53800" y="2764640"/>
            <a:ext cx="1711407" cy="12496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099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2716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2024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4817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12448" y="557440"/>
            <a:ext cx="2592000" cy="40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80313" y="557440"/>
            <a:ext cx="2592000" cy="403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208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15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7" r:id="rId3"/>
    <p:sldLayoutId id="2147483671" r:id="rId4"/>
    <p:sldLayoutId id="2147483658" r:id="rId5"/>
    <p:sldLayoutId id="2147483659" r:id="rId6"/>
    <p:sldLayoutId id="2147483673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75" r:id="rId15"/>
    <p:sldLayoutId id="2147483674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70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E161C-FC7F-491D-9D61-468F555A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54334-C8D2-45DF-A081-BF5AB1714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EBD72-4590-466C-A264-FC11C94E42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E8961-43AE-42DA-A30B-E6F297BAFADB}" type="datetimeFigureOut">
              <a:rPr lang="en-IN" smtClean="0"/>
              <a:t>21-09-2022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14BAC-8FDB-42DC-B6B1-0167701CE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8456-5926-448F-857F-CA952AF81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6BC64-6050-42AB-9094-0B463A506E3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554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19622"/>
            <a:ext cx="9144000" cy="2088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-17561" y="1741914"/>
            <a:ext cx="9108504" cy="5420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th-TH" altLang="ko-K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การเขียนโครงการ</a:t>
            </a:r>
            <a:endParaRPr lang="ko-KR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-1" y="2516750"/>
            <a:ext cx="9144001" cy="5420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th-TH" altLang="ko-KR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ที่สอดคล้องกับยุทธศาสตร์ชาติ และ </a:t>
            </a:r>
            <a:r>
              <a:rPr lang="en-US" altLang="ko-KR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XYZ Model</a:t>
            </a:r>
            <a:endParaRPr lang="ko-KR" alt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 txBox="1">
            <a:spLocks/>
          </p:cNvSpPr>
          <p:nvPr/>
        </p:nvSpPr>
        <p:spPr>
          <a:xfrm>
            <a:off x="5041681" y="181736"/>
            <a:ext cx="4102319" cy="8022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สำนักติดตามและประเมินผลการจัดการศึกษาขั้นพื้นฐาน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สำนักงานคณะกรรมการการศึกษาขั้นพื้นฐาน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611"/>
            <a:ext cx="542104" cy="774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71" y="3823483"/>
            <a:ext cx="689487" cy="6894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67" y="3795886"/>
            <a:ext cx="689487" cy="6894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86" y="3795885"/>
            <a:ext cx="689487" cy="689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80" y="3823481"/>
            <a:ext cx="689487" cy="6894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30" y="3795885"/>
            <a:ext cx="689487" cy="6894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59" y="3823481"/>
            <a:ext cx="689487" cy="6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73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7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3178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7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104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7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698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7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6556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6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659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6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736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6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178"/>
            <a:ext cx="5220072" cy="36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แผนการปฏิรูปประเทศ (ฉบับปรับปรุง)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ight Triangle 2"/>
          <p:cNvSpPr/>
          <p:nvPr/>
        </p:nvSpPr>
        <p:spPr>
          <a:xfrm rot="5400000">
            <a:off x="5180447" y="36000"/>
            <a:ext cx="360000" cy="28800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3">
            <a:extLst>
              <a:ext uri="{FF2B5EF4-FFF2-40B4-BE49-F238E27FC236}">
                <a16:creationId xmlns:a16="http://schemas.microsoft.com/office/drawing/2014/main" id="{187F3140-A88F-4780-A3EE-6817BAA53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5"/>
          <a:stretch/>
        </p:blipFill>
        <p:spPr bwMode="auto">
          <a:xfrm>
            <a:off x="107504" y="0"/>
            <a:ext cx="8928992" cy="514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495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835CA20-30D3-46A5-8BF7-FC2C8DE53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0"/>
          <a:stretch/>
        </p:blipFill>
        <p:spPr bwMode="auto">
          <a:xfrm>
            <a:off x="107504" y="0"/>
            <a:ext cx="892899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873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5656" y="1995686"/>
            <a:ext cx="619268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1C7DE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XYZ MODEL</a:t>
            </a:r>
          </a:p>
        </p:txBody>
      </p:sp>
    </p:spTree>
    <p:extLst>
      <p:ext uri="{BB962C8B-B14F-4D97-AF65-F5344CB8AC3E}">
        <p14:creationId xmlns:p14="http://schemas.microsoft.com/office/powerpoint/2010/main" val="3051275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5656" y="1995686"/>
            <a:ext cx="6192688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8800" b="1" dirty="0">
                <a:solidFill>
                  <a:srgbClr val="1C7DE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ยุทธศาสตร์ชาติ</a:t>
            </a:r>
            <a:endParaRPr lang="en-US" sz="8800" b="1" dirty="0">
              <a:solidFill>
                <a:srgbClr val="1C7DE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5534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C8AD7D-7DBB-499F-A097-09FE68BE2542}"/>
              </a:ext>
            </a:extLst>
          </p:cNvPr>
          <p:cNvGrpSpPr/>
          <p:nvPr/>
        </p:nvGrpSpPr>
        <p:grpSpPr>
          <a:xfrm>
            <a:off x="908386" y="663010"/>
            <a:ext cx="7183710" cy="1197166"/>
            <a:chOff x="1211183" y="884013"/>
            <a:chExt cx="5400000" cy="15962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321918-CFC1-4B92-980A-A478FD630E62}"/>
                </a:ext>
              </a:extLst>
            </p:cNvPr>
            <p:cNvSpPr/>
            <p:nvPr/>
          </p:nvSpPr>
          <p:spPr>
            <a:xfrm>
              <a:off x="1211183" y="884013"/>
              <a:ext cx="5400000" cy="14998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sx="102000" sy="102000" algn="ctr" rotWithShape="0">
                <a:prstClr val="black">
                  <a:alpha val="6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/>
              <a:endParaRPr lang="en-IN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9F2EC6-5692-43C9-B73D-254753629E35}"/>
                </a:ext>
              </a:extLst>
            </p:cNvPr>
            <p:cNvSpPr txBox="1"/>
            <p:nvPr/>
          </p:nvSpPr>
          <p:spPr>
            <a:xfrm>
              <a:off x="1301730" y="895185"/>
              <a:ext cx="5073774" cy="1585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A68"/>
                </a:buClr>
                <a:buSzPts val="1100"/>
                <a:buFontTx/>
                <a:buNone/>
                <a:tabLst/>
                <a:defRPr/>
              </a:pPr>
              <a:r>
                <a:rPr kumimoji="0" lang="th-TH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Poppins"/>
                  <a:cs typeface="TH SarabunPSK" panose="020B0500040200020003" pitchFamily="34" charset="-34"/>
                  <a:sym typeface="Poppins"/>
                </a:rPr>
                <a:t>หลักการความสัมพันธ์เชิงเหตุและผล (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Poppins"/>
                  <a:cs typeface="TH SarabunPSK" panose="020B0500040200020003" pitchFamily="34" charset="-34"/>
                  <a:sym typeface="Poppins"/>
                </a:rPr>
                <a:t>Causal Relationship XYZ) </a:t>
              </a:r>
              <a:r>
                <a:rPr kumimoji="0" lang="th-TH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Poppins"/>
                  <a:cs typeface="TH SarabunPSK" panose="020B0500040200020003" pitchFamily="34" charset="-34"/>
                  <a:sym typeface="Poppins"/>
                </a:rPr>
                <a:t>คือ หลักในการดำเนินการและปฏิบัติงานต่าง ๆ ให้ทุกภาคส่วนสามารถขับเคลื่อนการพัฒนาประเทศไปในทิศทางเดียวกัน โดยทุกการจัดทำโครงการ/การดำเนินงาน (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Poppins"/>
                  <a:cs typeface="TH SarabunPSK" panose="020B0500040200020003" pitchFamily="34" charset="-34"/>
                  <a:sym typeface="Poppins"/>
                </a:rPr>
                <a:t>X) </a:t>
              </a:r>
              <a:r>
                <a:rPr kumimoji="0" lang="th-TH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Poppins"/>
                  <a:cs typeface="TH SarabunPSK" panose="020B0500040200020003" pitchFamily="34" charset="-34"/>
                  <a:sym typeface="Poppins"/>
                </a:rPr>
                <a:t>ต้องสามารถบรรลุผลลัพธ์ได้อย่างน้อย 1 เป้าหมาย แผนแม่บทย่อย (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Poppins"/>
                  <a:cs typeface="TH SarabunPSK" panose="020B0500040200020003" pitchFamily="34" charset="-34"/>
                  <a:sym typeface="Poppins"/>
                </a:rPr>
                <a:t>Y</a:t>
              </a:r>
              <a:r>
                <a:rPr kumimoji="0" lang="th-TH" sz="1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Poppins"/>
                  <a:cs typeface="TH SarabunPSK" panose="020B0500040200020003" pitchFamily="34" charset="-34"/>
                  <a:sym typeface="Poppins"/>
                </a:rPr>
                <a:t>1) รวมทั้งติดตาม ตรวจสอบ และประเมินผลโครงการ/การดำเนินงานให้เป็นไปตามหลักการดังกล่าว เพื่อให้การแปลงยุทธศาสตร์ชาติไปสู่การปฏิบัติเป็นไปอย่างมีประสิทธิภาพ</a:t>
              </a:r>
            </a:p>
            <a:p>
              <a:pPr algn="ctr" defTabSz="685800" latinLnBrk="0"/>
              <a:endParaRPr lang="en-IN" sz="112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62617D-F30E-468C-A453-49A37420C7CA}"/>
              </a:ext>
            </a:extLst>
          </p:cNvPr>
          <p:cNvGrpSpPr/>
          <p:nvPr/>
        </p:nvGrpSpPr>
        <p:grpSpPr>
          <a:xfrm>
            <a:off x="897910" y="1931009"/>
            <a:ext cx="6133897" cy="1255954"/>
            <a:chOff x="1197214" y="2734591"/>
            <a:chExt cx="6818999" cy="15893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B1A221-1B36-4D4C-9940-6EDAE89F46F1}"/>
                </a:ext>
              </a:extLst>
            </p:cNvPr>
            <p:cNvSpPr/>
            <p:nvPr/>
          </p:nvSpPr>
          <p:spPr>
            <a:xfrm>
              <a:off x="1211182" y="2734591"/>
              <a:ext cx="6805031" cy="13808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sx="102000" sy="102000" algn="ctr" rotWithShape="0">
                <a:prstClr val="black">
                  <a:alpha val="6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/>
              <a:endParaRPr lang="en-IN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29B00A-B887-426E-AFD2-AF1C409DFE87}"/>
                </a:ext>
              </a:extLst>
            </p:cNvPr>
            <p:cNvSpPr txBox="1"/>
            <p:nvPr/>
          </p:nvSpPr>
          <p:spPr>
            <a:xfrm>
              <a:off x="1197214" y="2819587"/>
              <a:ext cx="6781720" cy="1504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th-TH" sz="1500" b="1" kern="0" dirty="0">
                  <a:solidFill>
                    <a:srgbClr val="000000"/>
                  </a:solidFill>
                  <a:latin typeface="TH SarabunPSK" panose="020B0500040200020003" pitchFamily="34" charset="-34"/>
                  <a:ea typeface="Poppins"/>
                  <a:cs typeface="TH SarabunPSK" panose="020B0500040200020003" pitchFamily="34" charset="-34"/>
                  <a:sym typeface="Poppins"/>
                </a:rPr>
                <a:t>หมายถึง เป้าหมายภาพรวมของยุทธศาสตร์ชาติทั้ง 6มิติ และเป้าหมายตามประเด็นยุทธศาสตร์ชาติทั้ง 6 ด้าน ประกอบด้วย (1) ด้านความมั่นคง 2) ด้านการสร้างความสามารถในการแข่งขัน (3) ด้านการพัฒนาและเสริมสร้างศักยภาพทรัพยากรมนุษย์ (4) ด้านการสร้างโอกาสและความเสมอภาคทางสังคม (5) ด้านการสร้างการเติบโตบนคุณภาพชีวิตที่เป็นมิตรต่อสิ่งแวดล้อม (6) ด้านการปรับสมดุลและพัฒนาระบบการบริหารจัดการภาครัฐ</a:t>
              </a:r>
            </a:p>
            <a:p>
              <a:pPr algn="ctr" defTabSz="685800" latinLnBrk="0"/>
              <a:endParaRPr lang="en-IN" sz="112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7C2A596F-F1F6-49BA-94DF-43D24A57BAAB}"/>
              </a:ext>
            </a:extLst>
          </p:cNvPr>
          <p:cNvSpPr/>
          <p:nvPr/>
        </p:nvSpPr>
        <p:spPr>
          <a:xfrm>
            <a:off x="7975950" y="2099250"/>
            <a:ext cx="945000" cy="94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0DA849F-D1BE-4387-86C8-FE4A332BA599}"/>
              </a:ext>
            </a:extLst>
          </p:cNvPr>
          <p:cNvGrpSpPr/>
          <p:nvPr/>
        </p:nvGrpSpPr>
        <p:grpSpPr>
          <a:xfrm>
            <a:off x="925870" y="4155926"/>
            <a:ext cx="5728622" cy="923319"/>
            <a:chOff x="1211183" y="4893987"/>
            <a:chExt cx="5400000" cy="133882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F7C5B8-17C3-469A-AD77-D1F73CC46B5D}"/>
                </a:ext>
              </a:extLst>
            </p:cNvPr>
            <p:cNvSpPr/>
            <p:nvPr/>
          </p:nvSpPr>
          <p:spPr>
            <a:xfrm>
              <a:off x="1211183" y="4893987"/>
              <a:ext cx="5400000" cy="108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sx="102000" sy="102000" algn="ctr" rotWithShape="0">
                <a:prstClr val="black">
                  <a:alpha val="6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/>
              <a:endParaRPr lang="en-IN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7E78EF-3E10-417F-8520-2390695A4A34}"/>
                </a:ext>
              </a:extLst>
            </p:cNvPr>
            <p:cNvSpPr txBox="1"/>
            <p:nvPr/>
          </p:nvSpPr>
          <p:spPr>
            <a:xfrm>
              <a:off x="1323003" y="4893987"/>
              <a:ext cx="499886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latinLnBrk="0"/>
              <a:r>
                <a:rPr lang="th-TH" sz="16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หมายถึง</a:t>
              </a:r>
              <a:r>
                <a:rPr lang="en-US" sz="16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6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โครงการ/การดำเนินงาน ที่หน่วยงานของรัฐจัดทำขึ้น โดยจะต้องสอดคล้องกับทิศทางการพัฒนาประเทศและสามารถสนับสนุนการขับเคลื่อนการบรรลุเป้าหมายของยุทธศาสตร์ชาติได้อย่างเป็นรูปธรรม</a:t>
              </a:r>
            </a:p>
            <a:p>
              <a:pPr algn="ctr" defTabSz="685800" latinLnBrk="0"/>
              <a:endParaRPr lang="en-IN" sz="112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6E74A9E-4E0C-4A33-917A-7AAC300FA346}"/>
              </a:ext>
            </a:extLst>
          </p:cNvPr>
          <p:cNvSpPr/>
          <p:nvPr/>
        </p:nvSpPr>
        <p:spPr>
          <a:xfrm>
            <a:off x="8000437" y="4155926"/>
            <a:ext cx="945000" cy="945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1CABE9-A0E8-4594-949F-1106A8ED298F}"/>
              </a:ext>
            </a:extLst>
          </p:cNvPr>
          <p:cNvGrpSpPr/>
          <p:nvPr/>
        </p:nvGrpSpPr>
        <p:grpSpPr>
          <a:xfrm>
            <a:off x="908385" y="3124001"/>
            <a:ext cx="5790671" cy="810000"/>
            <a:chOff x="1211183" y="3557329"/>
            <a:chExt cx="5400000" cy="108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1BCC09-DA65-4ABC-9994-993ABD37E54D}"/>
                </a:ext>
              </a:extLst>
            </p:cNvPr>
            <p:cNvSpPr/>
            <p:nvPr/>
          </p:nvSpPr>
          <p:spPr>
            <a:xfrm>
              <a:off x="1211183" y="3557329"/>
              <a:ext cx="5400000" cy="108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63500" sx="102000" sy="102000" algn="ctr" rotWithShape="0">
                <a:prstClr val="black">
                  <a:alpha val="6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27000" h="1270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/>
              <a:endParaRPr lang="en-IN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1BC5A7-DF6E-4633-9F9D-FD7B26E3DAC1}"/>
                </a:ext>
              </a:extLst>
            </p:cNvPr>
            <p:cNvSpPr txBox="1"/>
            <p:nvPr/>
          </p:nvSpPr>
          <p:spPr>
            <a:xfrm>
              <a:off x="1338018" y="3681832"/>
              <a:ext cx="513105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5A68"/>
                </a:buClr>
                <a:buSzPts val="1100"/>
                <a:buFontTx/>
                <a:buNone/>
                <a:tabLst/>
                <a:defRPr/>
              </a:pPr>
              <a:endParaRPr lang="en-IN" sz="1125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BA3834C0-24BE-48C2-8037-F37D2B22A53A}"/>
              </a:ext>
            </a:extLst>
          </p:cNvPr>
          <p:cNvSpPr/>
          <p:nvPr/>
        </p:nvSpPr>
        <p:spPr>
          <a:xfrm>
            <a:off x="8013767" y="3119692"/>
            <a:ext cx="945000" cy="945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IN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BD99504-8F71-4944-8123-BE09D7E0A953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7031807" y="2571750"/>
            <a:ext cx="94414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1730CB0-48AE-44C2-9578-2A7DE633AF53}"/>
              </a:ext>
            </a:extLst>
          </p:cNvPr>
          <p:cNvCxnSpPr>
            <a:cxnSpLocks/>
          </p:cNvCxnSpPr>
          <p:nvPr/>
        </p:nvCxnSpPr>
        <p:spPr>
          <a:xfrm>
            <a:off x="6732591" y="3591671"/>
            <a:ext cx="1260971" cy="521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EF2472-3DFF-4428-AD2D-2285172E3344}"/>
              </a:ext>
            </a:extLst>
          </p:cNvPr>
          <p:cNvCxnSpPr>
            <a:cxnSpLocks/>
          </p:cNvCxnSpPr>
          <p:nvPr/>
        </p:nvCxnSpPr>
        <p:spPr>
          <a:xfrm>
            <a:off x="6694902" y="4541605"/>
            <a:ext cx="1278455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2093;p43">
            <a:extLst>
              <a:ext uri="{FF2B5EF4-FFF2-40B4-BE49-F238E27FC236}">
                <a16:creationId xmlns:a16="http://schemas.microsoft.com/office/drawing/2014/main" id="{8355AC47-2348-6C54-EF4F-667533E04065}"/>
              </a:ext>
            </a:extLst>
          </p:cNvPr>
          <p:cNvSpPr txBox="1">
            <a:spLocks/>
          </p:cNvSpPr>
          <p:nvPr/>
        </p:nvSpPr>
        <p:spPr>
          <a:xfrm>
            <a:off x="457200" y="206391"/>
            <a:ext cx="8229600" cy="3135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3600" b="0" i="0" u="none" strike="noStrike" cap="none">
                <a:solidFill>
                  <a:schemeClr val="accent2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pPr latinLnBrk="0"/>
            <a:r>
              <a:rPr lang="th-TH" sz="2300" b="1" kern="0" dirty="0">
                <a:solidFill>
                  <a:schemeClr val="bg1"/>
                </a:solidFill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ความหมายของ </a:t>
            </a:r>
            <a:r>
              <a:rPr lang="en-US" sz="2300" b="1" kern="0" dirty="0">
                <a:solidFill>
                  <a:schemeClr val="bg1"/>
                </a:solidFill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XYZ </a:t>
            </a:r>
            <a:r>
              <a:rPr lang="th-TH" sz="2300" b="1" kern="0" dirty="0">
                <a:solidFill>
                  <a:schemeClr val="bg1"/>
                </a:solidFill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ตามหลักการความสัมพันธ์เชิงเหตุและผล (</a:t>
            </a:r>
            <a:r>
              <a:rPr lang="en-US" sz="2300" b="1" kern="0" dirty="0">
                <a:solidFill>
                  <a:schemeClr val="bg1"/>
                </a:solidFill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Causal Relationship : XYZ)</a:t>
            </a:r>
            <a:endParaRPr lang="en-US" kern="0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D7C37-A342-91C5-CBDC-B58029A45A4C}"/>
              </a:ext>
            </a:extLst>
          </p:cNvPr>
          <p:cNvSpPr txBox="1"/>
          <p:nvPr/>
        </p:nvSpPr>
        <p:spPr>
          <a:xfrm>
            <a:off x="8255609" y="2088152"/>
            <a:ext cx="431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Z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054C94-FDD7-D6FF-FC88-E99A086A0F94}"/>
              </a:ext>
            </a:extLst>
          </p:cNvPr>
          <p:cNvSpPr txBox="1"/>
          <p:nvPr/>
        </p:nvSpPr>
        <p:spPr>
          <a:xfrm>
            <a:off x="1028029" y="312242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 latinLnBrk="0">
              <a:buClr>
                <a:srgbClr val="045A68"/>
              </a:buClr>
              <a:buSzPts val="1100"/>
            </a:pPr>
            <a:r>
              <a:rPr lang="th-TH" sz="16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หมายถึง เป้าหมายของแผนระดับที่ 2 ประกอบด้วย (1) แผนแม่บทภายใต้ยุทธศาสตร์ชาติ (2) แผนการปฏิรูปประเทศ (3) แผนพัฒนาเศรษฐกิจและสังคมแห่งชาติ และ (4) นโยบายและแผนระดับชาติว่าด้วยความมั่นคงแห่งชาติ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3721AD-46F9-825D-5FFA-16718E22963E}"/>
              </a:ext>
            </a:extLst>
          </p:cNvPr>
          <p:cNvSpPr txBox="1"/>
          <p:nvPr/>
        </p:nvSpPr>
        <p:spPr>
          <a:xfrm>
            <a:off x="8255609" y="3082693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012F81-9E73-3303-81F8-03A35C8B8A93}"/>
              </a:ext>
            </a:extLst>
          </p:cNvPr>
          <p:cNvSpPr txBox="1"/>
          <p:nvPr/>
        </p:nvSpPr>
        <p:spPr>
          <a:xfrm>
            <a:off x="8241340" y="4112836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31088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E1F148-EA9B-45E4-BA11-BE213FF052A1}"/>
              </a:ext>
            </a:extLst>
          </p:cNvPr>
          <p:cNvSpPr/>
          <p:nvPr/>
        </p:nvSpPr>
        <p:spPr>
          <a:xfrm>
            <a:off x="466174" y="224784"/>
            <a:ext cx="7992000" cy="7921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ภาพรวมการคิดแผนงาน/โครงการ ภายใต้เทคนิค 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XYZ Model</a:t>
            </a:r>
            <a:endParaRPr lang="th-TH" sz="3200" b="1" dirty="0">
              <a:solidFill>
                <a:schemeClr val="bg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5">
            <a:extLst>
              <a:ext uri="{FF2B5EF4-FFF2-40B4-BE49-F238E27FC236}">
                <a16:creationId xmlns:a16="http://schemas.microsoft.com/office/drawing/2014/main" id="{F6636B51-633E-4E84-9F33-A88D337A834F}"/>
              </a:ext>
            </a:extLst>
          </p:cNvPr>
          <p:cNvSpPr/>
          <p:nvPr/>
        </p:nvSpPr>
        <p:spPr>
          <a:xfrm>
            <a:off x="363996" y="2805113"/>
            <a:ext cx="1791370" cy="16557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การเชื่อมโยง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“สิ่งที่ต้องทำ”</a:t>
            </a:r>
          </a:p>
        </p:txBody>
      </p:sp>
      <p:sp>
        <p:nvSpPr>
          <p:cNvPr id="14" name="สี่เหลี่ยมผืนผ้า 16">
            <a:extLst>
              <a:ext uri="{FF2B5EF4-FFF2-40B4-BE49-F238E27FC236}">
                <a16:creationId xmlns:a16="http://schemas.microsoft.com/office/drawing/2014/main" id="{F604CD87-9370-4068-B8F4-8C33A5FE6AF9}"/>
              </a:ext>
            </a:extLst>
          </p:cNvPr>
          <p:cNvSpPr/>
          <p:nvPr/>
        </p:nvSpPr>
        <p:spPr>
          <a:xfrm>
            <a:off x="2483768" y="2819400"/>
            <a:ext cx="1943770" cy="16414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ถ่ายทอด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“ปัจจัยความสำเร็จ”</a:t>
            </a:r>
          </a:p>
        </p:txBody>
      </p:sp>
      <p:sp>
        <p:nvSpPr>
          <p:cNvPr id="15" name="สี่เหลี่ยมผืนผ้า 17">
            <a:extLst>
              <a:ext uri="{FF2B5EF4-FFF2-40B4-BE49-F238E27FC236}">
                <a16:creationId xmlns:a16="http://schemas.microsoft.com/office/drawing/2014/main" id="{96BBCEE1-0398-4D41-954A-8E27BD501549}"/>
              </a:ext>
            </a:extLst>
          </p:cNvPr>
          <p:cNvSpPr/>
          <p:nvPr/>
        </p:nvSpPr>
        <p:spPr>
          <a:xfrm>
            <a:off x="6948710" y="2830513"/>
            <a:ext cx="1871762" cy="16414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การแปลง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“โครงการ</a:t>
            </a:r>
            <a:endParaRPr lang="en-US" sz="3200" b="1" dirty="0">
              <a:solidFill>
                <a:srgbClr val="C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ที่สำคัญ”</a:t>
            </a:r>
          </a:p>
        </p:txBody>
      </p:sp>
      <p:sp>
        <p:nvSpPr>
          <p:cNvPr id="16" name="สี่เหลี่ยมผืนผ้า 18">
            <a:extLst>
              <a:ext uri="{FF2B5EF4-FFF2-40B4-BE49-F238E27FC236}">
                <a16:creationId xmlns:a16="http://schemas.microsoft.com/office/drawing/2014/main" id="{6F062B61-52A9-42FE-8C8D-C51C7143AE29}"/>
              </a:ext>
            </a:extLst>
          </p:cNvPr>
          <p:cNvSpPr/>
          <p:nvPr/>
        </p:nvSpPr>
        <p:spPr>
          <a:xfrm>
            <a:off x="4712605" y="2830513"/>
            <a:ext cx="1951038" cy="16303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สอดคล้อง</a:t>
            </a:r>
          </a:p>
          <a:p>
            <a:pPr algn="ctr">
              <a:defRPr/>
            </a:pPr>
            <a:r>
              <a:rPr lang="th-TH" sz="32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“ห่วงโซ่คุณค่า”</a:t>
            </a:r>
          </a:p>
        </p:txBody>
      </p:sp>
      <p:sp>
        <p:nvSpPr>
          <p:cNvPr id="17" name="Oval 16"/>
          <p:cNvSpPr/>
          <p:nvPr/>
        </p:nvSpPr>
        <p:spPr>
          <a:xfrm>
            <a:off x="647613" y="1496227"/>
            <a:ext cx="1224136" cy="122413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862263" y="1496227"/>
            <a:ext cx="1224136" cy="122413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5076056" y="1496227"/>
            <a:ext cx="1224136" cy="122413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en-US" sz="6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234038" y="1496227"/>
            <a:ext cx="1224136" cy="122413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en-US" sz="6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Left Arrow 20"/>
          <p:cNvSpPr/>
          <p:nvPr/>
        </p:nvSpPr>
        <p:spPr>
          <a:xfrm rot="10800000">
            <a:off x="1961029" y="1852077"/>
            <a:ext cx="852122" cy="512435"/>
          </a:xfrm>
          <a:prstGeom prst="leftArrow">
            <a:avLst>
              <a:gd name="adj1" fmla="val 70091"/>
              <a:gd name="adj2" fmla="val 6172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Left Arrow 21"/>
          <p:cNvSpPr/>
          <p:nvPr/>
        </p:nvSpPr>
        <p:spPr>
          <a:xfrm rot="10800000">
            <a:off x="4135511" y="1852077"/>
            <a:ext cx="852122" cy="512435"/>
          </a:xfrm>
          <a:prstGeom prst="leftArrow">
            <a:avLst>
              <a:gd name="adj1" fmla="val 70091"/>
              <a:gd name="adj2" fmla="val 6172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Left Arrow 22"/>
          <p:cNvSpPr/>
          <p:nvPr/>
        </p:nvSpPr>
        <p:spPr>
          <a:xfrm rot="10800000">
            <a:off x="6369976" y="1876299"/>
            <a:ext cx="852122" cy="512435"/>
          </a:xfrm>
          <a:prstGeom prst="leftArrow">
            <a:avLst>
              <a:gd name="adj1" fmla="val 70091"/>
              <a:gd name="adj2" fmla="val 6172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8E1F148-EA9B-45E4-BA11-BE213FF052A1}"/>
              </a:ext>
            </a:extLst>
          </p:cNvPr>
          <p:cNvSpPr/>
          <p:nvPr/>
        </p:nvSpPr>
        <p:spPr>
          <a:xfrm>
            <a:off x="506642" y="281032"/>
            <a:ext cx="7992888" cy="7921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ภาพรวมการคิดแผนงาน/โครงการ ภายใต้เทคนิค </a:t>
            </a:r>
            <a:r>
              <a: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XYZ Model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3367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547664" y="100511"/>
            <a:ext cx="7596336" cy="884466"/>
          </a:xfrm>
        </p:spPr>
        <p:txBody>
          <a:bodyPr/>
          <a:lstStyle/>
          <a:p>
            <a:pPr algn="ctr"/>
            <a:r>
              <a:rPr lang="th-TH" altLang="ko-KR" sz="3200" b="1" dirty="0">
                <a:solidFill>
                  <a:schemeClr val="accent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ความเชื่อมโยงแผนสู่การปฏิบัติ</a:t>
            </a:r>
            <a:r>
              <a:rPr lang="en-US" altLang="ko-KR" sz="3200" b="1" dirty="0">
                <a:solidFill>
                  <a:srgbClr val="F2AC3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altLang="ko-KR" sz="3200" b="1" dirty="0">
                <a:solidFill>
                  <a:srgbClr val="F2AC3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ko-KR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เพื่อเป็นกรอบในการจัดทำแผนต่าง ๆ</a:t>
            </a:r>
            <a:r>
              <a:rPr lang="en-US" altLang="ko-KR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ของแต่ละส่วนราชการ</a:t>
            </a:r>
            <a:endParaRPr lang="ko-KR" alt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51720" y="1635646"/>
            <a:ext cx="2088000" cy="2952328"/>
            <a:chOff x="2051720" y="1635646"/>
            <a:chExt cx="2088000" cy="2952328"/>
          </a:xfrm>
        </p:grpSpPr>
        <p:sp>
          <p:nvSpPr>
            <p:cNvPr id="6" name="Rectangle 5"/>
            <p:cNvSpPr/>
            <p:nvPr/>
          </p:nvSpPr>
          <p:spPr>
            <a:xfrm>
              <a:off x="2051720" y="1635646"/>
              <a:ext cx="2088000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051720" y="4515966"/>
              <a:ext cx="2088000" cy="720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30854" y="1805082"/>
              <a:ext cx="2008866" cy="2257808"/>
              <a:chOff x="2227884" y="1330362"/>
              <a:chExt cx="2835932" cy="2257808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227884" y="1649178"/>
                <a:ext cx="283593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altLang="ko-KR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จะเป็นเป้าหมายใหญ่</a:t>
                </a:r>
              </a:p>
              <a:p>
                <a:r>
                  <a:rPr lang="th-TH" altLang="ko-KR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ในการขับเคลื่อนประเทศ โดยแผนในระดับอื่น ๆ </a:t>
                </a:r>
              </a:p>
              <a:p>
                <a:r>
                  <a:rPr lang="th-TH" altLang="ko-KR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ต้องมุ่งดำเนินการให้บรรลุเป้าหมายตามที่</a:t>
                </a:r>
              </a:p>
              <a:p>
                <a:r>
                  <a:rPr lang="th-TH" altLang="ko-KR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ยุทธศาสตร์ชาติกำหนด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27884" y="1330362"/>
                <a:ext cx="28359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altLang="ko-KR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ยุทธศาสตร์ชาติ</a:t>
                </a:r>
                <a:endParaRPr lang="ko-KR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4289781" y="1635646"/>
            <a:ext cx="2088000" cy="2952328"/>
            <a:chOff x="2051720" y="1635646"/>
            <a:chExt cx="2088000" cy="2952328"/>
          </a:xfrm>
        </p:grpSpPr>
        <p:sp>
          <p:nvSpPr>
            <p:cNvPr id="21" name="Rectangle 20"/>
            <p:cNvSpPr/>
            <p:nvPr/>
          </p:nvSpPr>
          <p:spPr>
            <a:xfrm>
              <a:off x="2051720" y="1635646"/>
              <a:ext cx="2088000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51720" y="4515966"/>
              <a:ext cx="2088000" cy="72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130854" y="1805082"/>
              <a:ext cx="2008866" cy="2565585"/>
              <a:chOff x="2227884" y="1330362"/>
              <a:chExt cx="2835932" cy="256558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2227884" y="1649178"/>
                <a:ext cx="2835932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altLang="ko-KR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ขับเคลื่อน</a:t>
                </a:r>
                <a:r>
                  <a:rPr lang="th-TH" altLang="ko-KR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ประเทศเพื่อให้บรรลุตามเป้าหมายของยุทธศาสตร์ชาติซึ่งอาจกำหนดประเด็นการพัฒนาในบางประการ และถ่ายทอดไปสู่แนวทางในการปฏิบัติ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227884" y="1330362"/>
                <a:ext cx="28359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altLang="ko-KR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เป็นแนวทางในการ</a:t>
                </a:r>
                <a:endParaRPr lang="ko-KR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6527842" y="1635646"/>
            <a:ext cx="2088000" cy="2952328"/>
            <a:chOff x="2051720" y="1635646"/>
            <a:chExt cx="2088000" cy="2952328"/>
          </a:xfrm>
        </p:grpSpPr>
        <p:sp>
          <p:nvSpPr>
            <p:cNvPr id="27" name="Rectangle 26"/>
            <p:cNvSpPr/>
            <p:nvPr/>
          </p:nvSpPr>
          <p:spPr>
            <a:xfrm>
              <a:off x="2051720" y="1635646"/>
              <a:ext cx="2088000" cy="720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51720" y="4515966"/>
              <a:ext cx="2088000" cy="720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130854" y="1805082"/>
              <a:ext cx="2008866" cy="2257808"/>
              <a:chOff x="2227884" y="1330362"/>
              <a:chExt cx="2835932" cy="2257808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2227884" y="1649178"/>
                <a:ext cx="283593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altLang="ko-KR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ที่มีความชัดเจนตามภารกิจและสอดคล้องกับแผนแม่บท ภายใต้ยุทธศาสตร์ชาติและ/หรือแผนพัฒนาเศรษฐกิจ และสังคมแห่งชาติ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227884" y="1330362"/>
                <a:ext cx="28359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altLang="ko-KR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จะเป็นแผนในเชิงปฏิบัติ</a:t>
                </a:r>
                <a:endParaRPr lang="ko-KR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34" name="สี่เหลี่ยมผืนผ้า 10">
            <a:extLst>
              <a:ext uri="{FF2B5EF4-FFF2-40B4-BE49-F238E27FC236}">
                <a16:creationId xmlns:a16="http://schemas.microsoft.com/office/drawing/2014/main" id="{20C96D9C-AE88-48D0-92C5-9628A7756900}"/>
              </a:ext>
            </a:extLst>
          </p:cNvPr>
          <p:cNvSpPr/>
          <p:nvPr/>
        </p:nvSpPr>
        <p:spPr>
          <a:xfrm>
            <a:off x="2051720" y="1130276"/>
            <a:ext cx="2088000" cy="500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kern="0" dirty="0">
                <a:solidFill>
                  <a:srgbClr val="F07624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แผนระดับที่ 1</a:t>
            </a:r>
            <a:endParaRPr kumimoji="0" lang="th-TH" sz="2800" b="1" i="0" strike="noStrike" kern="0" cap="none" spc="0" normalizeH="0" baseline="0" noProof="0" dirty="0">
              <a:ln>
                <a:noFill/>
              </a:ln>
              <a:solidFill>
                <a:srgbClr val="F07624"/>
              </a:solidFill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5" name="สี่เหลี่ยมผืนผ้า 10">
            <a:extLst>
              <a:ext uri="{FF2B5EF4-FFF2-40B4-BE49-F238E27FC236}">
                <a16:creationId xmlns:a16="http://schemas.microsoft.com/office/drawing/2014/main" id="{20C96D9C-AE88-48D0-92C5-9628A7756900}"/>
              </a:ext>
            </a:extLst>
          </p:cNvPr>
          <p:cNvSpPr/>
          <p:nvPr/>
        </p:nvSpPr>
        <p:spPr>
          <a:xfrm>
            <a:off x="4289781" y="1133021"/>
            <a:ext cx="2088000" cy="500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kern="0" dirty="0">
                <a:solidFill>
                  <a:srgbClr val="F4BD2D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แผนระดับที่ 2</a:t>
            </a:r>
            <a:endParaRPr kumimoji="0" lang="th-TH" sz="2800" b="1" i="0" strike="noStrike" kern="0" cap="none" spc="0" normalizeH="0" baseline="0" noProof="0" dirty="0">
              <a:ln>
                <a:noFill/>
              </a:ln>
              <a:solidFill>
                <a:srgbClr val="F4BD2D"/>
              </a:solidFill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6" name="สี่เหลี่ยมผืนผ้า 10">
            <a:extLst>
              <a:ext uri="{FF2B5EF4-FFF2-40B4-BE49-F238E27FC236}">
                <a16:creationId xmlns:a16="http://schemas.microsoft.com/office/drawing/2014/main" id="{20C96D9C-AE88-48D0-92C5-9628A7756900}"/>
              </a:ext>
            </a:extLst>
          </p:cNvPr>
          <p:cNvSpPr/>
          <p:nvPr/>
        </p:nvSpPr>
        <p:spPr>
          <a:xfrm>
            <a:off x="6527842" y="1130276"/>
            <a:ext cx="2088000" cy="500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kern="0" dirty="0">
                <a:solidFill>
                  <a:srgbClr val="1ED4D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แผนระดับที่ 3</a:t>
            </a:r>
            <a:endParaRPr kumimoji="0" lang="th-TH" sz="2800" b="1" i="0" strike="noStrike" kern="0" cap="none" spc="0" normalizeH="0" baseline="0" noProof="0" dirty="0">
              <a:ln>
                <a:noFill/>
              </a:ln>
              <a:solidFill>
                <a:srgbClr val="1ED4DE"/>
              </a:solidFill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8807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5A4244C-5A27-4A0A-89DE-B798FE740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1" t="20000" r="11328" b="5694"/>
          <a:stretch/>
        </p:blipFill>
        <p:spPr>
          <a:xfrm>
            <a:off x="0" y="21792"/>
            <a:ext cx="9148639" cy="50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สี่เหลี่ยมผืนผ้า 29">
            <a:extLst>
              <a:ext uri="{FF2B5EF4-FFF2-40B4-BE49-F238E27FC236}">
                <a16:creationId xmlns:a16="http://schemas.microsoft.com/office/drawing/2014/main" id="{686A74CA-934D-4515-9948-CA036A9E22E5}"/>
              </a:ext>
            </a:extLst>
          </p:cNvPr>
          <p:cNvSpPr/>
          <p:nvPr/>
        </p:nvSpPr>
        <p:spPr>
          <a:xfrm>
            <a:off x="1403648" y="3513080"/>
            <a:ext cx="5170488" cy="9537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</a:t>
            </a:r>
          </a:p>
          <a:p>
            <a:pPr algn="ctr"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X </a:t>
            </a:r>
            <a:r>
              <a:rPr lang="th-TH" b="1" spc="-1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โครงการที่ทำให้เกิดการบรรลุค่าเป้าหมายของแผนย่อย</a:t>
            </a:r>
            <a:endParaRPr lang="th-TH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3" name="สี่เหลี่ยมผืนผ้า 1">
            <a:extLst>
              <a:ext uri="{FF2B5EF4-FFF2-40B4-BE49-F238E27FC236}">
                <a16:creationId xmlns:a16="http://schemas.microsoft.com/office/drawing/2014/main" id="{7D974E21-7E80-4DCB-ABCC-1620249F88A7}"/>
              </a:ext>
            </a:extLst>
          </p:cNvPr>
          <p:cNvSpPr/>
          <p:nvPr/>
        </p:nvSpPr>
        <p:spPr>
          <a:xfrm>
            <a:off x="1975643" y="3394609"/>
            <a:ext cx="2333625" cy="40727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</a:t>
            </a:r>
          </a:p>
          <a:p>
            <a:pPr algn="ctr">
              <a:defRPr/>
            </a:pPr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ปัจจัย</a:t>
            </a:r>
          </a:p>
        </p:txBody>
      </p:sp>
      <p:sp>
        <p:nvSpPr>
          <p:cNvPr id="39" name="สี่เหลี่ยมผืนผ้ามุมมน 2">
            <a:extLst>
              <a:ext uri="{FF2B5EF4-FFF2-40B4-BE49-F238E27FC236}">
                <a16:creationId xmlns:a16="http://schemas.microsoft.com/office/drawing/2014/main" id="{1E8372EB-F419-4DAB-A892-2B89FCBF9AEC}"/>
              </a:ext>
            </a:extLst>
          </p:cNvPr>
          <p:cNvSpPr/>
          <p:nvPr/>
        </p:nvSpPr>
        <p:spPr>
          <a:xfrm>
            <a:off x="240739" y="665370"/>
            <a:ext cx="1439862" cy="77311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Z</a:t>
            </a:r>
          </a:p>
          <a:p>
            <a:pPr algn="ctr">
              <a:defRPr/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ยุทธศาสตร์ชาติ</a:t>
            </a:r>
          </a:p>
        </p:txBody>
      </p:sp>
      <p:sp>
        <p:nvSpPr>
          <p:cNvPr id="40" name="สี่เหลี่ยมผืนผ้ามุมมน 3">
            <a:extLst>
              <a:ext uri="{FF2B5EF4-FFF2-40B4-BE49-F238E27FC236}">
                <a16:creationId xmlns:a16="http://schemas.microsoft.com/office/drawing/2014/main" id="{4B0A9FF4-8CDB-4CCC-B675-A5A626DF1080}"/>
              </a:ext>
            </a:extLst>
          </p:cNvPr>
          <p:cNvSpPr/>
          <p:nvPr/>
        </p:nvSpPr>
        <p:spPr>
          <a:xfrm>
            <a:off x="1835696" y="712642"/>
            <a:ext cx="5113337" cy="64769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 ยุทธศาสตร์ชาติ</a:t>
            </a:r>
          </a:p>
          <a:p>
            <a:pPr algn="ctr">
              <a:defRPr/>
            </a:pPr>
            <a:r>
              <a:rPr lang="th-TH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35 ประเด็นยุทธศาสตร์ชาติ </a:t>
            </a:r>
          </a:p>
          <a:p>
            <a:pPr algn="ctr">
              <a:defRPr/>
            </a:pPr>
            <a:endParaRPr lang="th-TH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สี่เหลี่ยมผืนผ้ามุมมน 4">
            <a:extLst>
              <a:ext uri="{FF2B5EF4-FFF2-40B4-BE49-F238E27FC236}">
                <a16:creationId xmlns:a16="http://schemas.microsoft.com/office/drawing/2014/main" id="{F9AD9CD8-D780-4376-847F-2E60612D82A3}"/>
              </a:ext>
            </a:extLst>
          </p:cNvPr>
          <p:cNvSpPr/>
          <p:nvPr/>
        </p:nvSpPr>
        <p:spPr>
          <a:xfrm>
            <a:off x="163040" y="1559055"/>
            <a:ext cx="1512888" cy="175524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en-US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Y2</a:t>
            </a:r>
            <a:endParaRPr lang="th-TH" sz="24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Y1</a:t>
            </a:r>
          </a:p>
          <a:p>
            <a:pPr algn="ctr">
              <a:defRPr/>
            </a:pPr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</a:p>
          <a:p>
            <a:pPr algn="ctr">
              <a:defRPr/>
            </a:pPr>
            <a:endParaRPr lang="th-TH" sz="14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14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1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14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2" name="สี่เหลี่ยมผืนผ้ามุมมน 5">
            <a:extLst>
              <a:ext uri="{FF2B5EF4-FFF2-40B4-BE49-F238E27FC236}">
                <a16:creationId xmlns:a16="http://schemas.microsoft.com/office/drawing/2014/main" id="{AE7DB843-2D8A-40D1-AD3B-72513EB53144}"/>
              </a:ext>
            </a:extLst>
          </p:cNvPr>
          <p:cNvSpPr/>
          <p:nvPr/>
        </p:nvSpPr>
        <p:spPr>
          <a:xfrm>
            <a:off x="7228433" y="723754"/>
            <a:ext cx="1749425" cy="63658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</a:t>
            </a:r>
          </a:p>
          <a:p>
            <a:pPr>
              <a:defRPr/>
            </a:pP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24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</a:p>
        </p:txBody>
      </p:sp>
      <p:sp>
        <p:nvSpPr>
          <p:cNvPr id="43" name="สี่เหลี่ยมผืนผ้ามุมมน 6">
            <a:extLst>
              <a:ext uri="{FF2B5EF4-FFF2-40B4-BE49-F238E27FC236}">
                <a16:creationId xmlns:a16="http://schemas.microsoft.com/office/drawing/2014/main" id="{683638B0-97CE-4EF5-AF36-330D2AEE114C}"/>
              </a:ext>
            </a:extLst>
          </p:cNvPr>
          <p:cNvSpPr/>
          <p:nvPr/>
        </p:nvSpPr>
        <p:spPr>
          <a:xfrm>
            <a:off x="1786317" y="1473005"/>
            <a:ext cx="5113338" cy="189402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b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b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แผนแม่บทประเด็น.......</a:t>
            </a:r>
          </a:p>
          <a:p>
            <a:pPr algn="ctr" eaLnBrk="1" hangingPunct="1">
              <a:defRPr/>
            </a:pP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 ตัวชี้วัด ค่าเป้าหมายทุก 5 ปี</a:t>
            </a:r>
          </a:p>
          <a:p>
            <a:pPr eaLnBrk="1" hangingPunct="1">
              <a:defRPr/>
            </a:pPr>
            <a:r>
              <a:rPr lang="en-US" sz="11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lang="en-US" sz="11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แผนย่อย</a:t>
            </a: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AA                       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แผนย่อย</a:t>
            </a: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BB 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   </a:t>
            </a: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    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แผนย่อย</a:t>
            </a: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…..</a:t>
            </a:r>
          </a:p>
          <a:p>
            <a:pPr eaLnBrk="1" hangingPunct="1">
              <a:defRPr/>
            </a:pPr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eaLnBrk="1" hangingPunct="1">
              <a:defRPr/>
            </a:pPr>
            <a:endParaRPr lang="en-US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</a:t>
            </a: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endParaRPr lang="th-TH" sz="16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สี่เหลี่ยมผืนผ้ามุมมน 7">
            <a:extLst>
              <a:ext uri="{FF2B5EF4-FFF2-40B4-BE49-F238E27FC236}">
                <a16:creationId xmlns:a16="http://schemas.microsoft.com/office/drawing/2014/main" id="{D320DE83-1E70-45F9-8A15-F3F79B33610A}"/>
              </a:ext>
            </a:extLst>
          </p:cNvPr>
          <p:cNvSpPr/>
          <p:nvPr/>
        </p:nvSpPr>
        <p:spPr>
          <a:xfrm>
            <a:off x="7187936" y="1419623"/>
            <a:ext cx="1635125" cy="115212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23 </a:t>
            </a:r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แผนแม่บทฯ</a:t>
            </a:r>
          </a:p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37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เป้าหมายแผนแม่บทฯ</a:t>
            </a:r>
          </a:p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39</a:t>
            </a:r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4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ตัวชี้วัดแผนแม่บทฯ</a:t>
            </a:r>
          </a:p>
        </p:txBody>
      </p:sp>
      <p:sp>
        <p:nvSpPr>
          <p:cNvPr id="45" name="ลูกศรลง 8">
            <a:extLst>
              <a:ext uri="{FF2B5EF4-FFF2-40B4-BE49-F238E27FC236}">
                <a16:creationId xmlns:a16="http://schemas.microsoft.com/office/drawing/2014/main" id="{47461920-D572-41E6-9F15-FFB61896D76F}"/>
              </a:ext>
            </a:extLst>
          </p:cNvPr>
          <p:cNvSpPr/>
          <p:nvPr/>
        </p:nvSpPr>
        <p:spPr>
          <a:xfrm>
            <a:off x="3458121" y="1297832"/>
            <a:ext cx="576262" cy="3603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ลูกศรลง 9">
            <a:extLst>
              <a:ext uri="{FF2B5EF4-FFF2-40B4-BE49-F238E27FC236}">
                <a16:creationId xmlns:a16="http://schemas.microsoft.com/office/drawing/2014/main" id="{6037F43B-67A9-42A5-8B7C-B6E83F727331}"/>
              </a:ext>
            </a:extLst>
          </p:cNvPr>
          <p:cNvSpPr/>
          <p:nvPr/>
        </p:nvSpPr>
        <p:spPr>
          <a:xfrm rot="10800000">
            <a:off x="4596358" y="1275607"/>
            <a:ext cx="576263" cy="3603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สี่เหลี่ยมผืนผ้า 24">
            <a:extLst>
              <a:ext uri="{FF2B5EF4-FFF2-40B4-BE49-F238E27FC236}">
                <a16:creationId xmlns:a16="http://schemas.microsoft.com/office/drawing/2014/main" id="{9EE9F180-A921-4EE7-8B18-D489413680FA}"/>
              </a:ext>
            </a:extLst>
          </p:cNvPr>
          <p:cNvSpPr/>
          <p:nvPr/>
        </p:nvSpPr>
        <p:spPr>
          <a:xfrm>
            <a:off x="2103413" y="2499742"/>
            <a:ext cx="2180555" cy="3603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12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เป้าหมายแผนย่อย  ตัวชี้วัด </a:t>
            </a:r>
          </a:p>
          <a:p>
            <a:pPr algn="ctr">
              <a:defRPr/>
            </a:pPr>
            <a:r>
              <a:rPr lang="th-TH" sz="12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ค่าเป้าหมายทุก 5 ปี</a:t>
            </a:r>
          </a:p>
        </p:txBody>
      </p:sp>
      <p:sp>
        <p:nvSpPr>
          <p:cNvPr id="57" name="สี่เหลี่ยมผืนผ้า 27">
            <a:extLst>
              <a:ext uri="{FF2B5EF4-FFF2-40B4-BE49-F238E27FC236}">
                <a16:creationId xmlns:a16="http://schemas.microsoft.com/office/drawing/2014/main" id="{818A7F2A-F7CA-4851-B944-87C1A74DC2B6}"/>
              </a:ext>
            </a:extLst>
          </p:cNvPr>
          <p:cNvSpPr/>
          <p:nvPr/>
        </p:nvSpPr>
        <p:spPr>
          <a:xfrm>
            <a:off x="2100238" y="2931467"/>
            <a:ext cx="2183730" cy="3603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12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แนวทางพัฒนา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AAA1</a:t>
            </a:r>
          </a:p>
          <a:p>
            <a:pPr algn="ctr">
              <a:defRPr/>
            </a:pPr>
            <a:r>
              <a:rPr lang="th-TH" sz="12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แนวทางพัฒนา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AAA2</a:t>
            </a:r>
            <a:endParaRPr lang="th-TH" sz="12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8" name="สี่เหลี่ยมผืนผ้า 28">
            <a:extLst>
              <a:ext uri="{FF2B5EF4-FFF2-40B4-BE49-F238E27FC236}">
                <a16:creationId xmlns:a16="http://schemas.microsoft.com/office/drawing/2014/main" id="{575F6350-F7C9-4C83-814C-8AF73051B844}"/>
              </a:ext>
            </a:extLst>
          </p:cNvPr>
          <p:cNvSpPr/>
          <p:nvPr/>
        </p:nvSpPr>
        <p:spPr>
          <a:xfrm>
            <a:off x="5292080" y="2525851"/>
            <a:ext cx="1387252" cy="733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85    แผนย่อย</a:t>
            </a:r>
          </a:p>
          <a:p>
            <a:pPr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140  </a:t>
            </a:r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เป้าหมายแผนย่อย</a:t>
            </a:r>
          </a:p>
          <a:p>
            <a:pPr>
              <a:defRPr/>
            </a:pPr>
            <a:r>
              <a:rPr 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163  </a:t>
            </a:r>
            <a:r>
              <a:rPr lang="th-TH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ตัวชี้วัดแผนย่อย</a:t>
            </a:r>
          </a:p>
        </p:txBody>
      </p:sp>
      <p:sp>
        <p:nvSpPr>
          <p:cNvPr id="60" name="ลูกศรลง 30">
            <a:extLst>
              <a:ext uri="{FF2B5EF4-FFF2-40B4-BE49-F238E27FC236}">
                <a16:creationId xmlns:a16="http://schemas.microsoft.com/office/drawing/2014/main" id="{8A4F6E36-D676-4955-9B93-F8D627230D2B}"/>
              </a:ext>
            </a:extLst>
          </p:cNvPr>
          <p:cNvSpPr/>
          <p:nvPr/>
        </p:nvSpPr>
        <p:spPr>
          <a:xfrm rot="16200000">
            <a:off x="6708528" y="1805385"/>
            <a:ext cx="576262" cy="3587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ลูกศรลง 31">
            <a:extLst>
              <a:ext uri="{FF2B5EF4-FFF2-40B4-BE49-F238E27FC236}">
                <a16:creationId xmlns:a16="http://schemas.microsoft.com/office/drawing/2014/main" id="{36F537C1-8605-4F29-8364-83BC194A2F86}"/>
              </a:ext>
            </a:extLst>
          </p:cNvPr>
          <p:cNvSpPr/>
          <p:nvPr/>
        </p:nvSpPr>
        <p:spPr>
          <a:xfrm rot="16200000">
            <a:off x="1479303" y="1741885"/>
            <a:ext cx="576262" cy="3587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ลูกศรลง 32">
            <a:extLst>
              <a:ext uri="{FF2B5EF4-FFF2-40B4-BE49-F238E27FC236}">
                <a16:creationId xmlns:a16="http://schemas.microsoft.com/office/drawing/2014/main" id="{43471C36-EA4A-4561-883A-C8DF21DFF2CC}"/>
              </a:ext>
            </a:extLst>
          </p:cNvPr>
          <p:cNvSpPr/>
          <p:nvPr/>
        </p:nvSpPr>
        <p:spPr>
          <a:xfrm rot="16200000">
            <a:off x="1495971" y="2566592"/>
            <a:ext cx="576262" cy="3603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3" name="สี่เหลี่ยมผืนผ้า 10">
            <a:extLst>
              <a:ext uri="{FF2B5EF4-FFF2-40B4-BE49-F238E27FC236}">
                <a16:creationId xmlns:a16="http://schemas.microsoft.com/office/drawing/2014/main" id="{58FC30FC-9CA5-4562-8EA3-8D58603BC461}"/>
              </a:ext>
            </a:extLst>
          </p:cNvPr>
          <p:cNvSpPr/>
          <p:nvPr/>
        </p:nvSpPr>
        <p:spPr>
          <a:xfrm>
            <a:off x="467544" y="87462"/>
            <a:ext cx="8351837" cy="50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ความเชื่อมโยงโครงการการขับเคลื่อนเป้าหมายต่อแผนแม่บทและยุทธศาสตร์ชาติ ภายใต้หลักการเชิงเหตุและผล (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XYZ)</a:t>
            </a:r>
            <a:endParaRPr lang="en-US" sz="2000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en-US" sz="2000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4" name="ลูกศรลง 33">
            <a:extLst>
              <a:ext uri="{FF2B5EF4-FFF2-40B4-BE49-F238E27FC236}">
                <a16:creationId xmlns:a16="http://schemas.microsoft.com/office/drawing/2014/main" id="{7354DF61-7495-4BE0-AE00-F3E2C81259B0}"/>
              </a:ext>
            </a:extLst>
          </p:cNvPr>
          <p:cNvSpPr/>
          <p:nvPr/>
        </p:nvSpPr>
        <p:spPr>
          <a:xfrm>
            <a:off x="2067647" y="3147814"/>
            <a:ext cx="576263" cy="2317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5" name="ลูกศรลง 34">
            <a:extLst>
              <a:ext uri="{FF2B5EF4-FFF2-40B4-BE49-F238E27FC236}">
                <a16:creationId xmlns:a16="http://schemas.microsoft.com/office/drawing/2014/main" id="{057CC885-46D5-40C3-8C4B-E4A4C332AE3E}"/>
              </a:ext>
            </a:extLst>
          </p:cNvPr>
          <p:cNvSpPr/>
          <p:nvPr/>
        </p:nvSpPr>
        <p:spPr>
          <a:xfrm rot="10800000">
            <a:off x="5015548" y="3183981"/>
            <a:ext cx="576263" cy="3603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6" name="ลูกศรลง 35">
            <a:extLst>
              <a:ext uri="{FF2B5EF4-FFF2-40B4-BE49-F238E27FC236}">
                <a16:creationId xmlns:a16="http://schemas.microsoft.com/office/drawing/2014/main" id="{E50C527F-4612-4217-B2C7-DB808387C1DE}"/>
              </a:ext>
            </a:extLst>
          </p:cNvPr>
          <p:cNvSpPr/>
          <p:nvPr/>
        </p:nvSpPr>
        <p:spPr>
          <a:xfrm rot="16200000">
            <a:off x="6721210" y="884688"/>
            <a:ext cx="574675" cy="3587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7" name="ลูกศรลง 36">
            <a:extLst>
              <a:ext uri="{FF2B5EF4-FFF2-40B4-BE49-F238E27FC236}">
                <a16:creationId xmlns:a16="http://schemas.microsoft.com/office/drawing/2014/main" id="{200CF5B0-FDDF-4BED-B81A-EDB4CA756F0F}"/>
              </a:ext>
            </a:extLst>
          </p:cNvPr>
          <p:cNvSpPr/>
          <p:nvPr/>
        </p:nvSpPr>
        <p:spPr>
          <a:xfrm rot="16200000">
            <a:off x="1474297" y="934098"/>
            <a:ext cx="576263" cy="3587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สี่เหลี่ยมผืนผ้า 37">
            <a:extLst>
              <a:ext uri="{FF2B5EF4-FFF2-40B4-BE49-F238E27FC236}">
                <a16:creationId xmlns:a16="http://schemas.microsoft.com/office/drawing/2014/main" id="{B4B136BF-7D64-48D4-A398-A77BB1AFE06F}"/>
              </a:ext>
            </a:extLst>
          </p:cNvPr>
          <p:cNvSpPr/>
          <p:nvPr/>
        </p:nvSpPr>
        <p:spPr>
          <a:xfrm>
            <a:off x="1614423" y="4185451"/>
            <a:ext cx="5170488" cy="9224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9" name="สี่เหลี่ยมผืนผ้า 12">
            <a:extLst>
              <a:ext uri="{FF2B5EF4-FFF2-40B4-BE49-F238E27FC236}">
                <a16:creationId xmlns:a16="http://schemas.microsoft.com/office/drawing/2014/main" id="{65AF6F23-1B62-44D4-A09F-66E837D8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230" y="4185450"/>
            <a:ext cx="5076825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th-TH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แผนปฏิบัติการด้านการศึกษาแผนปฏิบัติราชการ  (หน่วยงาน)</a:t>
            </a:r>
          </a:p>
        </p:txBody>
      </p:sp>
      <p:sp>
        <p:nvSpPr>
          <p:cNvPr id="70" name="ตัดมุมสี่เหลี่ยมผืนผ้าด้านทแยงมุม 39">
            <a:extLst>
              <a:ext uri="{FF2B5EF4-FFF2-40B4-BE49-F238E27FC236}">
                <a16:creationId xmlns:a16="http://schemas.microsoft.com/office/drawing/2014/main" id="{BE8D277B-B5EF-477D-81EA-C8C3EE5F1FF6}"/>
              </a:ext>
            </a:extLst>
          </p:cNvPr>
          <p:cNvSpPr/>
          <p:nvPr/>
        </p:nvSpPr>
        <p:spPr>
          <a:xfrm>
            <a:off x="2393858" y="4509268"/>
            <a:ext cx="1187450" cy="533400"/>
          </a:xfrm>
          <a:prstGeom prst="snip2Diag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Quick Win</a:t>
            </a:r>
          </a:p>
          <a:p>
            <a:pPr algn="ctr" eaLnBrk="1" hangingPunct="1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Projects</a:t>
            </a:r>
            <a:endParaRPr lang="th-TH" sz="12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1" name="ตัดมุมสี่เหลี่ยมผืนผ้าด้านทแยงมุม 38">
            <a:extLst>
              <a:ext uri="{FF2B5EF4-FFF2-40B4-BE49-F238E27FC236}">
                <a16:creationId xmlns:a16="http://schemas.microsoft.com/office/drawing/2014/main" id="{B091A8E8-E284-47B4-B28E-A42343B32840}"/>
              </a:ext>
            </a:extLst>
          </p:cNvPr>
          <p:cNvSpPr/>
          <p:nvPr/>
        </p:nvSpPr>
        <p:spPr>
          <a:xfrm>
            <a:off x="3613322" y="4482281"/>
            <a:ext cx="1257300" cy="574675"/>
          </a:xfrm>
          <a:prstGeom prst="snip2DiagRect">
            <a:avLst/>
          </a:prstGeom>
          <a:solidFill>
            <a:srgbClr val="FFC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Flagship Projects</a:t>
            </a:r>
            <a:endParaRPr lang="th-TH" sz="1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2" name="ตัดมุมสี่เหลี่ยมผืนผ้าด้านทแยงมุม 42">
            <a:extLst>
              <a:ext uri="{FF2B5EF4-FFF2-40B4-BE49-F238E27FC236}">
                <a16:creationId xmlns:a16="http://schemas.microsoft.com/office/drawing/2014/main" id="{FBBC39C6-27BC-4673-AE29-C6C0D48052A3}"/>
              </a:ext>
            </a:extLst>
          </p:cNvPr>
          <p:cNvSpPr/>
          <p:nvPr/>
        </p:nvSpPr>
        <p:spPr>
          <a:xfrm>
            <a:off x="4908458" y="4515618"/>
            <a:ext cx="1187450" cy="538163"/>
          </a:xfrm>
          <a:prstGeom prst="snip2DiagRect">
            <a:avLst/>
          </a:prstGeom>
          <a:solidFill>
            <a:srgbClr val="FD9DA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Big Rock</a:t>
            </a:r>
            <a:endParaRPr lang="th-TH" sz="1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4" name="ลูกศรลง 40">
            <a:extLst>
              <a:ext uri="{FF2B5EF4-FFF2-40B4-BE49-F238E27FC236}">
                <a16:creationId xmlns:a16="http://schemas.microsoft.com/office/drawing/2014/main" id="{3FD9C3AB-09DB-4FD4-A8EB-52157A59978E}"/>
              </a:ext>
            </a:extLst>
          </p:cNvPr>
          <p:cNvSpPr/>
          <p:nvPr/>
        </p:nvSpPr>
        <p:spPr>
          <a:xfrm>
            <a:off x="2047572" y="3613603"/>
            <a:ext cx="576262" cy="2317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" name="สี่เหลี่ยมผืนผ้า 11">
            <a:extLst>
              <a:ext uri="{FF2B5EF4-FFF2-40B4-BE49-F238E27FC236}">
                <a16:creationId xmlns:a16="http://schemas.microsoft.com/office/drawing/2014/main" id="{7CA8DE53-6B37-4988-8F2A-3176EACA23BA}"/>
              </a:ext>
            </a:extLst>
          </p:cNvPr>
          <p:cNvSpPr/>
          <p:nvPr/>
        </p:nvSpPr>
        <p:spPr>
          <a:xfrm>
            <a:off x="7046754" y="2940744"/>
            <a:ext cx="2005012" cy="19462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องค์ประกอบและปัจจัยในห่วงโซ่คุณค่า (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Value Chain) 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-------------------------</a:t>
            </a:r>
          </a:p>
          <a:p>
            <a:pPr algn="ctr">
              <a:defRPr/>
            </a:pP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“องค์ประกอบ” เป็นที่รวบรวมของ “ปัจจัย” ที่จะนำไปสู่การปฏิบัติให้เป้าหมายที่กำหนดไว้บรรลุผล ได้อย่างเป็นรูปธรรม 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2184946" y="1735520"/>
            <a:ext cx="140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184946" y="2167082"/>
            <a:ext cx="3672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1914946" y="1991918"/>
            <a:ext cx="540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4139959" y="2235636"/>
            <a:ext cx="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5768278" y="2235636"/>
            <a:ext cx="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624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idx="12"/>
          </p:nvPr>
        </p:nvSpPr>
        <p:spPr/>
      </p:sp>
      <p:sp>
        <p:nvSpPr>
          <p:cNvPr id="4" name="คำบรรยายภาพแบบลูกศรลง 6">
            <a:extLst>
              <a:ext uri="{FF2B5EF4-FFF2-40B4-BE49-F238E27FC236}">
                <a16:creationId xmlns:a16="http://schemas.microsoft.com/office/drawing/2014/main" id="{D8C0E2A4-03F5-4C56-BEDF-BADBF1C42659}"/>
              </a:ext>
            </a:extLst>
          </p:cNvPr>
          <p:cNvSpPr/>
          <p:nvPr/>
        </p:nvSpPr>
        <p:spPr>
          <a:xfrm>
            <a:off x="381000" y="1920873"/>
            <a:ext cx="8534400" cy="1470499"/>
          </a:xfrm>
          <a:prstGeom prst="downArrowCallou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11">
            <a:extLst>
              <a:ext uri="{FF2B5EF4-FFF2-40B4-BE49-F238E27FC236}">
                <a16:creationId xmlns:a16="http://schemas.microsoft.com/office/drawing/2014/main" id="{2C048AA3-2A40-46B3-B618-F3DA576D4C07}"/>
              </a:ext>
            </a:extLst>
          </p:cNvPr>
          <p:cNvSpPr/>
          <p:nvPr/>
        </p:nvSpPr>
        <p:spPr>
          <a:xfrm>
            <a:off x="378528" y="2189077"/>
            <a:ext cx="1562765" cy="4143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2</a:t>
            </a:r>
          </a:p>
        </p:txBody>
      </p:sp>
      <p:sp>
        <p:nvSpPr>
          <p:cNvPr id="6" name="สี่เหลี่ยมผืนผ้ามุมมน 15">
            <a:extLst>
              <a:ext uri="{FF2B5EF4-FFF2-40B4-BE49-F238E27FC236}">
                <a16:creationId xmlns:a16="http://schemas.microsoft.com/office/drawing/2014/main" id="{CACFB84E-A941-40F8-8ACD-67CD636A766E}"/>
              </a:ext>
            </a:extLst>
          </p:cNvPr>
          <p:cNvSpPr/>
          <p:nvPr/>
        </p:nvSpPr>
        <p:spPr>
          <a:xfrm>
            <a:off x="2070100" y="2017627"/>
            <a:ext cx="1584325" cy="75723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แผนแม่บทภายใต้ยุทธศาสตร์ชาติ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มุมมน 14">
            <a:extLst>
              <a:ext uri="{FF2B5EF4-FFF2-40B4-BE49-F238E27FC236}">
                <a16:creationId xmlns:a16="http://schemas.microsoft.com/office/drawing/2014/main" id="{DB398493-3449-4CA6-9DCD-AE66103E4467}"/>
              </a:ext>
            </a:extLst>
          </p:cNvPr>
          <p:cNvSpPr/>
          <p:nvPr/>
        </p:nvSpPr>
        <p:spPr>
          <a:xfrm>
            <a:off x="3815398" y="2020803"/>
            <a:ext cx="1550987" cy="75406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แผนการปฏิรูปประเทศด้าน...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มุมมน 13">
            <a:extLst>
              <a:ext uri="{FF2B5EF4-FFF2-40B4-BE49-F238E27FC236}">
                <a16:creationId xmlns:a16="http://schemas.microsoft.com/office/drawing/2014/main" id="{0B72AB07-6A3C-4574-BA3C-B76E7A121029}"/>
              </a:ext>
            </a:extLst>
          </p:cNvPr>
          <p:cNvSpPr/>
          <p:nvPr/>
        </p:nvSpPr>
        <p:spPr>
          <a:xfrm>
            <a:off x="5591413" y="2017627"/>
            <a:ext cx="1368425" cy="74453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แผนพัฒนาเศรษฐกิจฯ</a:t>
            </a: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มุมมน 16">
            <a:extLst>
              <a:ext uri="{FF2B5EF4-FFF2-40B4-BE49-F238E27FC236}">
                <a16:creationId xmlns:a16="http://schemas.microsoft.com/office/drawing/2014/main" id="{A696A2F5-2BFB-4451-A5B9-8465C8989F2F}"/>
              </a:ext>
            </a:extLst>
          </p:cNvPr>
          <p:cNvSpPr/>
          <p:nvPr/>
        </p:nvSpPr>
        <p:spPr>
          <a:xfrm>
            <a:off x="7184866" y="2017627"/>
            <a:ext cx="1441450" cy="71755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แผนความมั่นคง</a:t>
            </a:r>
          </a:p>
        </p:txBody>
      </p:sp>
      <p:sp>
        <p:nvSpPr>
          <p:cNvPr id="10" name="คำบรรยายภาพแบบลูกศรลง 5">
            <a:extLst>
              <a:ext uri="{FF2B5EF4-FFF2-40B4-BE49-F238E27FC236}">
                <a16:creationId xmlns:a16="http://schemas.microsoft.com/office/drawing/2014/main" id="{8EBD6E79-9693-4D03-B30E-14ED9E057C41}"/>
              </a:ext>
            </a:extLst>
          </p:cNvPr>
          <p:cNvSpPr/>
          <p:nvPr/>
        </p:nvSpPr>
        <p:spPr>
          <a:xfrm>
            <a:off x="381000" y="906933"/>
            <a:ext cx="8534400" cy="1013940"/>
          </a:xfrm>
          <a:prstGeom prst="downArrowCallou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9">
            <a:extLst>
              <a:ext uri="{FF2B5EF4-FFF2-40B4-BE49-F238E27FC236}">
                <a16:creationId xmlns:a16="http://schemas.microsoft.com/office/drawing/2014/main" id="{82FB7820-9415-4714-86EA-EB81FADC03F7}"/>
              </a:ext>
            </a:extLst>
          </p:cNvPr>
          <p:cNvSpPr/>
          <p:nvPr/>
        </p:nvSpPr>
        <p:spPr>
          <a:xfrm>
            <a:off x="3563889" y="978425"/>
            <a:ext cx="2088232" cy="46394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ยุทธศาสตร์ชาติ</a:t>
            </a: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0">
            <a:extLst>
              <a:ext uri="{FF2B5EF4-FFF2-40B4-BE49-F238E27FC236}">
                <a16:creationId xmlns:a16="http://schemas.microsoft.com/office/drawing/2014/main" id="{20C96D9C-AE88-48D0-92C5-9628A7756900}"/>
              </a:ext>
            </a:extLst>
          </p:cNvPr>
          <p:cNvSpPr/>
          <p:nvPr/>
        </p:nvSpPr>
        <p:spPr>
          <a:xfrm>
            <a:off x="387148" y="986782"/>
            <a:ext cx="1565064" cy="500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1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CE2CCDFC-10D7-4E74-9EB6-DD8DF35E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51470"/>
            <a:ext cx="7285884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th-TH" altLang="th-TH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ระดับของแผนตามมติ ครม.เมื่อวันที่ 4 ธันวาคม 2560</a:t>
            </a:r>
          </a:p>
        </p:txBody>
      </p:sp>
      <p:sp>
        <p:nvSpPr>
          <p:cNvPr id="14" name="สี่เหลี่ยมผืนผ้า 8">
            <a:extLst>
              <a:ext uri="{FF2B5EF4-FFF2-40B4-BE49-F238E27FC236}">
                <a16:creationId xmlns:a16="http://schemas.microsoft.com/office/drawing/2014/main" id="{32C731C0-2849-480D-BF8B-E4A29C4F6613}"/>
              </a:ext>
            </a:extLst>
          </p:cNvPr>
          <p:cNvSpPr/>
          <p:nvPr/>
        </p:nvSpPr>
        <p:spPr>
          <a:xfrm>
            <a:off x="381000" y="3391371"/>
            <a:ext cx="8534399" cy="8018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2">
            <a:extLst>
              <a:ext uri="{FF2B5EF4-FFF2-40B4-BE49-F238E27FC236}">
                <a16:creationId xmlns:a16="http://schemas.microsoft.com/office/drawing/2014/main" id="{BC262396-DF13-453A-B16E-2CED19E76CD2}"/>
              </a:ext>
            </a:extLst>
          </p:cNvPr>
          <p:cNvSpPr/>
          <p:nvPr/>
        </p:nvSpPr>
        <p:spPr>
          <a:xfrm>
            <a:off x="374907" y="3571721"/>
            <a:ext cx="1562765" cy="414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3</a:t>
            </a:r>
          </a:p>
        </p:txBody>
      </p:sp>
      <p:sp>
        <p:nvSpPr>
          <p:cNvPr id="16" name="สี่เหลี่ยมผืนผ้ามุมมน 18">
            <a:extLst>
              <a:ext uri="{FF2B5EF4-FFF2-40B4-BE49-F238E27FC236}">
                <a16:creationId xmlns:a16="http://schemas.microsoft.com/office/drawing/2014/main" id="{054A117A-41FB-46DD-A36A-673F7B3413FB}"/>
              </a:ext>
            </a:extLst>
          </p:cNvPr>
          <p:cNvSpPr/>
          <p:nvPr/>
        </p:nvSpPr>
        <p:spPr>
          <a:xfrm>
            <a:off x="2024380" y="3439165"/>
            <a:ext cx="2052637" cy="68738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แผนปฏิบัติการ ด้าน …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ระยะที่ ... (พ.ศ. ....)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" name="สี่เหลี่ยมผืนผ้ามุมมน 17">
            <a:extLst>
              <a:ext uri="{FF2B5EF4-FFF2-40B4-BE49-F238E27FC236}">
                <a16:creationId xmlns:a16="http://schemas.microsoft.com/office/drawing/2014/main" id="{4029861B-5BBE-4EFE-BD90-43591058B98C}"/>
              </a:ext>
            </a:extLst>
          </p:cNvPr>
          <p:cNvSpPr/>
          <p:nvPr/>
        </p:nvSpPr>
        <p:spPr>
          <a:xfrm>
            <a:off x="4565888" y="3448604"/>
            <a:ext cx="2305050" cy="687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แผนปฏิบัติการ ด้าน …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ระยะที่ ... (พ.ศ. ....)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มุมมน 19">
            <a:extLst>
              <a:ext uri="{FF2B5EF4-FFF2-40B4-BE49-F238E27FC236}">
                <a16:creationId xmlns:a16="http://schemas.microsoft.com/office/drawing/2014/main" id="{84C8B2A7-48D2-4B21-A45C-79267D8A1B2D}"/>
              </a:ext>
            </a:extLst>
          </p:cNvPr>
          <p:cNvSpPr/>
          <p:nvPr/>
        </p:nvSpPr>
        <p:spPr>
          <a:xfrm>
            <a:off x="7314089" y="3505755"/>
            <a:ext cx="1296987" cy="53498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แผนอื่นๆ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มุมมน 4">
            <a:extLst>
              <a:ext uri="{FF2B5EF4-FFF2-40B4-BE49-F238E27FC236}">
                <a16:creationId xmlns:a16="http://schemas.microsoft.com/office/drawing/2014/main" id="{64C93328-52EA-49EC-91A9-B0C27A189874}"/>
              </a:ext>
            </a:extLst>
          </p:cNvPr>
          <p:cNvSpPr/>
          <p:nvPr/>
        </p:nvSpPr>
        <p:spPr>
          <a:xfrm>
            <a:off x="251520" y="4278953"/>
            <a:ext cx="8712968" cy="7410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หมายเหตุ :  </a:t>
            </a:r>
            <a:r>
              <a:rPr kumimoji="0" lang="th-TH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มติครม.</a:t>
            </a:r>
            <a:r>
              <a:rPr kumimoji="0" lang="th-TH" sz="14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วันที่ 4  ธันวาคม 2560 กำหนดการตั้งชื่อแผนในระดับที่ 3 ให้ใช้ชื่อว่า“แผนปฏิบัติการ ด้าน … ระยะที่ ... (พ.ศ. .... )” เว้นแต่ได้มีการระบุชื่อแผนไว้ในกฎหมายก่อนที่จะมีมติครม. เมื่อ วันที่ 4 ธันวาคม 2560 เช่น พระราชบัญญัติ พระราชกำหนด พระราชกฤษฎีกา กฎกระทรวง มติครม. เป็นต้นว่าให้ใช้ชื่อแผนว่า แผนแม่บทด้าน... แผนพัฒนา.. หรือ แผนอื่น ๆ ... จึงจะสามารถใช้ชื่อแผนตามที่บัญญัติไว้ในกฎหมายนั้น ๆ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CE2CCDFC-10D7-4E74-9EB6-DD8DF35E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46" y="113198"/>
            <a:ext cx="7285884" cy="7150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21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anose="05000000000000000000" pitchFamily="2" charset="2"/>
              <a:buChar char=""/>
              <a:defRPr sz="19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"/>
              <a:defRPr sz="17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"/>
              <a:defRPr sz="16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"/>
              <a:defRPr sz="1500">
                <a:solidFill>
                  <a:schemeClr val="tx1"/>
                </a:solidFill>
                <a:latin typeface="Palatino Linotype" panose="02040502050505030304" pitchFamily="18" charset="0"/>
                <a:cs typeface="Browallia New" panose="020B0604020202020204" pitchFamily="34" charset="-34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anose="05000000000000000000" pitchFamily="2" charset="2"/>
              <a:buNone/>
              <a:tabLst/>
              <a:defRPr/>
            </a:pPr>
            <a:r>
              <a:rPr kumimoji="0" lang="th-TH" altLang="th-TH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ระดับของแผนตามมติ ครม.เมื่อวันที่ 4 ธันวาคม 2560</a:t>
            </a:r>
          </a:p>
        </p:txBody>
      </p:sp>
    </p:spTree>
    <p:extLst>
      <p:ext uri="{BB962C8B-B14F-4D97-AF65-F5344CB8AC3E}">
        <p14:creationId xmlns:p14="http://schemas.microsoft.com/office/powerpoint/2010/main" val="2431630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H="1">
            <a:off x="395536" y="1707654"/>
            <a:ext cx="1100865" cy="949021"/>
            <a:chOff x="1619671" y="2175012"/>
            <a:chExt cx="1587057" cy="1368152"/>
          </a:xfrm>
        </p:grpSpPr>
        <p:sp>
          <p:nvSpPr>
            <p:cNvPr id="5" name="Hexagon 4"/>
            <p:cNvSpPr/>
            <p:nvPr/>
          </p:nvSpPr>
          <p:spPr>
            <a:xfrm>
              <a:off x="1619671" y="2175012"/>
              <a:ext cx="1587057" cy="1368152"/>
            </a:xfrm>
            <a:prstGeom prst="hexagon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" name="Hexagon 5"/>
            <p:cNvSpPr/>
            <p:nvPr/>
          </p:nvSpPr>
          <p:spPr>
            <a:xfrm>
              <a:off x="1737066" y="2276215"/>
              <a:ext cx="1352266" cy="116574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2391015" y="972373"/>
            <a:ext cx="1100865" cy="949021"/>
            <a:chOff x="1619671" y="2175012"/>
            <a:chExt cx="1587057" cy="1368152"/>
          </a:xfrm>
        </p:grpSpPr>
        <p:sp>
          <p:nvSpPr>
            <p:cNvPr id="10" name="Hexagon 9"/>
            <p:cNvSpPr/>
            <p:nvPr/>
          </p:nvSpPr>
          <p:spPr>
            <a:xfrm>
              <a:off x="1619671" y="2175012"/>
              <a:ext cx="1587057" cy="1368152"/>
            </a:xfrm>
            <a:prstGeom prst="hexagon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" name="Hexagon 10"/>
            <p:cNvSpPr/>
            <p:nvPr/>
          </p:nvSpPr>
          <p:spPr>
            <a:xfrm>
              <a:off x="1737066" y="2276215"/>
              <a:ext cx="1352266" cy="1165746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 flipH="1">
            <a:off x="4263223" y="1707654"/>
            <a:ext cx="1100865" cy="949021"/>
            <a:chOff x="1619671" y="2175012"/>
            <a:chExt cx="1587057" cy="1368152"/>
          </a:xfrm>
        </p:grpSpPr>
        <p:sp>
          <p:nvSpPr>
            <p:cNvPr id="13" name="Hexagon 12"/>
            <p:cNvSpPr/>
            <p:nvPr/>
          </p:nvSpPr>
          <p:spPr>
            <a:xfrm>
              <a:off x="1619671" y="2175012"/>
              <a:ext cx="1587057" cy="1368152"/>
            </a:xfrm>
            <a:prstGeom prst="hexagon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Hexagon 13"/>
            <p:cNvSpPr/>
            <p:nvPr/>
          </p:nvSpPr>
          <p:spPr>
            <a:xfrm>
              <a:off x="1737066" y="2276215"/>
              <a:ext cx="1352266" cy="116574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Group 14"/>
          <p:cNvGrpSpPr/>
          <p:nvPr/>
        </p:nvGrpSpPr>
        <p:grpSpPr>
          <a:xfrm flipH="1">
            <a:off x="5991415" y="972373"/>
            <a:ext cx="1100865" cy="949021"/>
            <a:chOff x="1619671" y="2175012"/>
            <a:chExt cx="1587057" cy="1368152"/>
          </a:xfrm>
        </p:grpSpPr>
        <p:sp>
          <p:nvSpPr>
            <p:cNvPr id="16" name="Hexagon 15"/>
            <p:cNvSpPr/>
            <p:nvPr/>
          </p:nvSpPr>
          <p:spPr>
            <a:xfrm>
              <a:off x="1619671" y="2175012"/>
              <a:ext cx="1587057" cy="1368152"/>
            </a:xfrm>
            <a:prstGeom prst="hexagon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Hexagon 16"/>
            <p:cNvSpPr/>
            <p:nvPr/>
          </p:nvSpPr>
          <p:spPr>
            <a:xfrm>
              <a:off x="1737066" y="2276215"/>
              <a:ext cx="1352266" cy="1165746"/>
            </a:xfrm>
            <a:prstGeom prst="hexag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 flipH="1">
            <a:off x="7719607" y="1707654"/>
            <a:ext cx="1100865" cy="949021"/>
            <a:chOff x="1619671" y="2175012"/>
            <a:chExt cx="1587057" cy="1368152"/>
          </a:xfrm>
        </p:grpSpPr>
        <p:sp>
          <p:nvSpPr>
            <p:cNvPr id="19" name="Hexagon 18"/>
            <p:cNvSpPr/>
            <p:nvPr/>
          </p:nvSpPr>
          <p:spPr>
            <a:xfrm>
              <a:off x="1619671" y="2175012"/>
              <a:ext cx="1587057" cy="1368152"/>
            </a:xfrm>
            <a:prstGeom prst="hexagon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0" name="Hexagon 19"/>
            <p:cNvSpPr/>
            <p:nvPr/>
          </p:nvSpPr>
          <p:spPr>
            <a:xfrm>
              <a:off x="1737066" y="2276215"/>
              <a:ext cx="1352266" cy="1165746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21" name="Oval 21"/>
          <p:cNvSpPr>
            <a:spLocks noChangeAspect="1"/>
          </p:cNvSpPr>
          <p:nvPr/>
        </p:nvSpPr>
        <p:spPr>
          <a:xfrm flipH="1">
            <a:off x="7053124" y="2173902"/>
            <a:ext cx="299691" cy="3021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2" name="Rectangle 9"/>
          <p:cNvSpPr/>
          <p:nvPr/>
        </p:nvSpPr>
        <p:spPr>
          <a:xfrm flipH="1">
            <a:off x="6403702" y="1262889"/>
            <a:ext cx="276289" cy="25863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Donut 24"/>
          <p:cNvSpPr/>
          <p:nvPr/>
        </p:nvSpPr>
        <p:spPr>
          <a:xfrm flipH="1">
            <a:off x="795332" y="2022964"/>
            <a:ext cx="299438" cy="301876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 txBox="1">
            <a:spLocks/>
          </p:cNvSpPr>
          <p:nvPr/>
        </p:nvSpPr>
        <p:spPr>
          <a:xfrm>
            <a:off x="107504" y="164816"/>
            <a:ext cx="8867207" cy="606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ความสอดคล้องของโครงการ/การดำเนินการ (</a:t>
            </a:r>
            <a:r>
              <a:rPr lang="en-US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X) </a:t>
            </a:r>
            <a:r>
              <a:rPr lang="th-TH" b="1" i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ต้องสอดคล้องกับ</a:t>
            </a:r>
            <a:endParaRPr lang="en-US" sz="4000" b="1" i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Rounded Rectangle 51">
            <a:extLst>
              <a:ext uri="{FF2B5EF4-FFF2-40B4-BE49-F238E27FC236}">
                <a16:creationId xmlns:a16="http://schemas.microsoft.com/office/drawing/2014/main" id="{005B8805-0E08-4D8C-8F91-D480DBB2D99E}"/>
              </a:ext>
            </a:extLst>
          </p:cNvPr>
          <p:cNvSpPr/>
          <p:nvPr/>
        </p:nvSpPr>
        <p:spPr>
          <a:xfrm rot="16200000" flipH="1">
            <a:off x="4629662" y="1996274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3" name="Oval 6">
            <a:extLst>
              <a:ext uri="{FF2B5EF4-FFF2-40B4-BE49-F238E27FC236}">
                <a16:creationId xmlns:a16="http://schemas.microsoft.com/office/drawing/2014/main" id="{1F3E55AE-C559-4CC6-AD98-417C6587C301}"/>
              </a:ext>
            </a:extLst>
          </p:cNvPr>
          <p:cNvSpPr/>
          <p:nvPr/>
        </p:nvSpPr>
        <p:spPr>
          <a:xfrm>
            <a:off x="2756480" y="1235609"/>
            <a:ext cx="356681" cy="352945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Oval 21">
            <a:extLst>
              <a:ext uri="{FF2B5EF4-FFF2-40B4-BE49-F238E27FC236}">
                <a16:creationId xmlns:a16="http://schemas.microsoft.com/office/drawing/2014/main" id="{F88EB500-9EFC-4AF3-B9FD-D04E1CC448F5}"/>
              </a:ext>
            </a:extLst>
          </p:cNvPr>
          <p:cNvSpPr>
            <a:spLocks noChangeAspect="1"/>
          </p:cNvSpPr>
          <p:nvPr/>
        </p:nvSpPr>
        <p:spPr>
          <a:xfrm>
            <a:off x="8115844" y="1985558"/>
            <a:ext cx="334893" cy="33769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5" name="Rectangle 44"/>
          <p:cNvSpPr/>
          <p:nvPr/>
        </p:nvSpPr>
        <p:spPr>
          <a:xfrm>
            <a:off x="129616" y="2726875"/>
            <a:ext cx="1584176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altLang="th-TH" sz="1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ยุทธศาสตร์ชาติ</a:t>
            </a:r>
          </a:p>
          <a:p>
            <a:r>
              <a:rPr lang="th-TH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*โครงการต้องมีความ</a:t>
            </a:r>
            <a:r>
              <a:rPr lang="th-TH" altLang="th-TH" sz="1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สอดคล้อง</a:t>
            </a:r>
            <a:r>
              <a:rPr lang="th-TH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 ยุทธศาสตร์ชาติ อย่างน้อย  1 ด้าน ทั้งในส่วนของเป้าหมายและประเด็นยุทธศาสตร์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792123" y="1985558"/>
            <a:ext cx="2126479" cy="280076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altLang="th-TH" sz="1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2.แผนแม่บทภายใต้ยุทธศาสตร์ชาติ</a:t>
            </a:r>
          </a:p>
          <a:p>
            <a:r>
              <a:rPr lang="th-TH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*โครงการ</a:t>
            </a:r>
            <a:r>
              <a:rPr lang="th-TH" altLang="th-TH" sz="1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ต้องสามารถส่งผลต่อการบรรลุเป้าหมายของ</a:t>
            </a:r>
            <a:r>
              <a:rPr lang="th-TH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แผนแม่บทฯ อย่างน้อย 1 ประเด็น ทั้งในระดับเป้าหมาย แผนย่อย และแนวทางการพัฒนา </a:t>
            </a:r>
          </a:p>
          <a:p>
            <a:r>
              <a:rPr lang="th-TH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*</a:t>
            </a:r>
            <a:r>
              <a:rPr lang="en-US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Critical Key Success Factors</a:t>
            </a:r>
            <a:r>
              <a:rPr lang="th-TH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altLang="th-TH" sz="1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เชื่อมโยง สอดคล้อง</a:t>
            </a:r>
            <a:r>
              <a:rPr lang="th-TH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ของโครงการกับ </a:t>
            </a:r>
            <a:r>
              <a:rPr lang="en-US" altLang="th-TH" sz="1600" b="1" dirty="0">
                <a:solidFill>
                  <a:srgbClr val="0404B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Critical Key Success Factors </a:t>
            </a:r>
            <a:r>
              <a:rPr lang="th-TH" altLang="th-TH" sz="1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ของเป้าหมายของประเด็น/แผนย่อย</a:t>
            </a:r>
            <a:r>
              <a:rPr lang="en-US" altLang="th-TH" sz="1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altLang="th-TH" sz="1600" b="1" u="sng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006087" y="2740036"/>
            <a:ext cx="1574026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3.แผนพัฒนาเศรษฐกิจและสังคมแห่งชาติ</a:t>
            </a:r>
          </a:p>
          <a:p>
            <a:pPr>
              <a:defRPr/>
            </a:pPr>
            <a:r>
              <a:rPr lang="th-TH" sz="1600" b="1" dirty="0">
                <a:solidFill>
                  <a:srgbClr val="0404B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*ความเชื่อมโยง สอดคล้องของโครงการกับแผนพัฒนา เศรษฐกิจและสังคมแห่งชาติอย่างไร (หากสอดคล้อง)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668411" y="1996356"/>
            <a:ext cx="1632602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schemeClr val="accent3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4. แผนการปฏิรูปประเทศ</a:t>
            </a:r>
          </a:p>
          <a:p>
            <a:pPr>
              <a:defRPr/>
            </a:pPr>
            <a:r>
              <a:rPr lang="th-TH" sz="1600" b="1" dirty="0">
                <a:solidFill>
                  <a:srgbClr val="0404B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*ความเชื่อมโยง สอดคล้องของโครงการกับแผนการปฏิรูปประเทศในด้านที่ระบุให้หน่วยงานดำเนินการ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380312" y="2715766"/>
            <a:ext cx="1691544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16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5. นโยบายและแผนระดับชาติว่าด้วยความมั่นคงแห่งชาติ</a:t>
            </a:r>
          </a:p>
          <a:p>
            <a:pPr>
              <a:defRPr/>
            </a:pPr>
            <a:r>
              <a:rPr lang="th-TH" sz="1600" b="1" dirty="0">
                <a:solidFill>
                  <a:srgbClr val="0404B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*ความเชื่อมโยง สอดคล้องของโครงการกับนโยบายและ แผนระดับชาติว่าด้วยด้านความมั่นคงแห่งชาติตามที่ระบุ </a:t>
            </a:r>
          </a:p>
        </p:txBody>
      </p:sp>
    </p:spTree>
    <p:extLst>
      <p:ext uri="{BB962C8B-B14F-4D97-AF65-F5344CB8AC3E}">
        <p14:creationId xmlns:p14="http://schemas.microsoft.com/office/powerpoint/2010/main" val="1398733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E1F148-EA9B-45E4-BA11-BE213FF052A1}"/>
              </a:ext>
            </a:extLst>
          </p:cNvPr>
          <p:cNvSpPr/>
          <p:nvPr/>
        </p:nvSpPr>
        <p:spPr>
          <a:xfrm>
            <a:off x="466174" y="224784"/>
            <a:ext cx="7992000" cy="7921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ภาพรวมการคิดแผนงาน/โครงการ ภายใต้เทคนิค 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XYZ Model</a:t>
            </a:r>
            <a:endParaRPr lang="th-TH" sz="3200" b="1" dirty="0">
              <a:solidFill>
                <a:schemeClr val="bg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ผืนผ้า 18">
            <a:extLst>
              <a:ext uri="{FF2B5EF4-FFF2-40B4-BE49-F238E27FC236}">
                <a16:creationId xmlns:a16="http://schemas.microsoft.com/office/drawing/2014/main" id="{6F062B61-52A9-42FE-8C8D-C51C7143AE29}"/>
              </a:ext>
            </a:extLst>
          </p:cNvPr>
          <p:cNvSpPr/>
          <p:nvPr/>
        </p:nvSpPr>
        <p:spPr>
          <a:xfrm>
            <a:off x="899592" y="1275606"/>
            <a:ext cx="6840760" cy="16303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คือ องค์ประกอบ กิจกรรม และกระบวนการต่าง ๆ ทั้งหมดที่มีความสอดคล้องและสัมพันธ์กันอย่างเป็นระบบตลอดกระบวนการการดำเนินงานที่จะสามารถส่งผลต่อการบรรลุเป้าหมายแผนแม่บทย่อย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(Y1) 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นั้น ๆ ได้ตามที่กำหนด และนำไปใช้เป็นข้อมูลประกอบการดำเนินการจัดทำโครงการเพื่อขับเคลื่อนการบรรลุเป้าหมายตามยุทธศาสตร์ชาติ </a:t>
            </a:r>
            <a:endParaRPr lang="th-TH" sz="2000" b="1" dirty="0">
              <a:solidFill>
                <a:srgbClr val="C0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8E1F148-EA9B-45E4-BA11-BE213FF052A1}"/>
              </a:ext>
            </a:extLst>
          </p:cNvPr>
          <p:cNvSpPr/>
          <p:nvPr/>
        </p:nvSpPr>
        <p:spPr>
          <a:xfrm>
            <a:off x="483180" y="224784"/>
            <a:ext cx="8194646" cy="7921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ห่วงโซ่คุณค่าของประเทศไทย 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(Final Value Chain Thailand : FVCT)</a:t>
            </a:r>
            <a:endParaRPr lang="th-TH" sz="3200" b="1" dirty="0">
              <a:solidFill>
                <a:schemeClr val="bg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5" name="สี่เหลี่ยมผืนผ้า 16">
            <a:extLst>
              <a:ext uri="{FF2B5EF4-FFF2-40B4-BE49-F238E27FC236}">
                <a16:creationId xmlns:a16="http://schemas.microsoft.com/office/drawing/2014/main" id="{091B1FC1-BE78-6027-3501-F0C2B138534C}"/>
              </a:ext>
            </a:extLst>
          </p:cNvPr>
          <p:cNvSpPr/>
          <p:nvPr/>
        </p:nvSpPr>
        <p:spPr>
          <a:xfrm>
            <a:off x="1331640" y="3350688"/>
            <a:ext cx="2592288" cy="11891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“องค์ประกอบ 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(V)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” ส่งผลให้เป้าหมายแผนแม่บทย่อย 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(Y1) 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นั้น ๆ บรรลุผลได้</a:t>
            </a:r>
          </a:p>
        </p:txBody>
      </p:sp>
      <p:sp>
        <p:nvSpPr>
          <p:cNvPr id="26" name="สี่เหลี่ยมผืนผ้า 17">
            <a:extLst>
              <a:ext uri="{FF2B5EF4-FFF2-40B4-BE49-F238E27FC236}">
                <a16:creationId xmlns:a16="http://schemas.microsoft.com/office/drawing/2014/main" id="{A0FA06C3-0819-A31A-58FC-5DE9631A0C2B}"/>
              </a:ext>
            </a:extLst>
          </p:cNvPr>
          <p:cNvSpPr/>
          <p:nvPr/>
        </p:nvSpPr>
        <p:spPr>
          <a:xfrm>
            <a:off x="4427984" y="3342567"/>
            <a:ext cx="2592288" cy="11973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“ปัจจัย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(F)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” ต้องส่งผลต่อองค์ประกอบ เพื่อให้สามารถบรรลุเป้าหมายแผนแม่บทย่อย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(Y1) </a:t>
            </a:r>
            <a:endParaRPr lang="th-TH" sz="20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นั้น ๆ ได้ </a:t>
            </a:r>
          </a:p>
        </p:txBody>
      </p:sp>
      <p:sp>
        <p:nvSpPr>
          <p:cNvPr id="27" name="Left Arrow 20">
            <a:extLst>
              <a:ext uri="{FF2B5EF4-FFF2-40B4-BE49-F238E27FC236}">
                <a16:creationId xmlns:a16="http://schemas.microsoft.com/office/drawing/2014/main" id="{AB91E35F-36BE-3A0E-4640-A8C0A19B117E}"/>
              </a:ext>
            </a:extLst>
          </p:cNvPr>
          <p:cNvSpPr/>
          <p:nvPr/>
        </p:nvSpPr>
        <p:spPr>
          <a:xfrm rot="16200000">
            <a:off x="2582439" y="2944247"/>
            <a:ext cx="378723" cy="360040"/>
          </a:xfrm>
          <a:prstGeom prst="leftArrow">
            <a:avLst>
              <a:gd name="adj1" fmla="val 70091"/>
              <a:gd name="adj2" fmla="val 6172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Left Arrow 20">
            <a:extLst>
              <a:ext uri="{FF2B5EF4-FFF2-40B4-BE49-F238E27FC236}">
                <a16:creationId xmlns:a16="http://schemas.microsoft.com/office/drawing/2014/main" id="{626DD645-3022-DEE3-DC25-E722E6C2E152}"/>
              </a:ext>
            </a:extLst>
          </p:cNvPr>
          <p:cNvSpPr/>
          <p:nvPr/>
        </p:nvSpPr>
        <p:spPr>
          <a:xfrm rot="16200000">
            <a:off x="5426532" y="2944247"/>
            <a:ext cx="378723" cy="360040"/>
          </a:xfrm>
          <a:prstGeom prst="leftArrow">
            <a:avLst>
              <a:gd name="adj1" fmla="val 70091"/>
              <a:gd name="adj2" fmla="val 6172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9241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1"/>
          <a:stretch/>
        </p:blipFill>
        <p:spPr>
          <a:xfrm>
            <a:off x="0" y="123477"/>
            <a:ext cx="9144000" cy="4918167"/>
          </a:xfrm>
        </p:spPr>
      </p:pic>
    </p:spTree>
    <p:extLst>
      <p:ext uri="{BB962C8B-B14F-4D97-AF65-F5344CB8AC3E}">
        <p14:creationId xmlns:p14="http://schemas.microsoft.com/office/powerpoint/2010/main" val="2660230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1"/>
          <a:stretch/>
        </p:blipFill>
        <p:spPr>
          <a:xfrm>
            <a:off x="1" y="79732"/>
            <a:ext cx="9144000" cy="4940290"/>
          </a:xfrm>
        </p:spPr>
      </p:pic>
    </p:spTree>
    <p:extLst>
      <p:ext uri="{BB962C8B-B14F-4D97-AF65-F5344CB8AC3E}">
        <p14:creationId xmlns:p14="http://schemas.microsoft.com/office/powerpoint/2010/main" val="2418915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47"/>
            <a:ext cx="9144000" cy="5143499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2923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"/>
          <a:stretch/>
        </p:blipFill>
        <p:spPr>
          <a:xfrm>
            <a:off x="0" y="100886"/>
            <a:ext cx="9144000" cy="4918592"/>
          </a:xfrm>
        </p:spPr>
      </p:pic>
    </p:spTree>
    <p:extLst>
      <p:ext uri="{BB962C8B-B14F-4D97-AF65-F5344CB8AC3E}">
        <p14:creationId xmlns:p14="http://schemas.microsoft.com/office/powerpoint/2010/main" val="3988582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B186B21-9D69-4CE5-655E-E7878736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4" y="964345"/>
            <a:ext cx="9114191" cy="4155925"/>
          </a:xfrm>
          <a:prstGeom prst="rect">
            <a:avLst/>
          </a:prstGeom>
        </p:spPr>
      </p:pic>
      <p:sp>
        <p:nvSpPr>
          <p:cNvPr id="4" name="Line Callout 2 (Border and Accent Bar) 6">
            <a:extLst>
              <a:ext uri="{FF2B5EF4-FFF2-40B4-BE49-F238E27FC236}">
                <a16:creationId xmlns:a16="http://schemas.microsoft.com/office/drawing/2014/main" id="{B0AFE945-F683-6C29-68D6-5678C9196D00}"/>
              </a:ext>
            </a:extLst>
          </p:cNvPr>
          <p:cNvSpPr/>
          <p:nvPr/>
        </p:nvSpPr>
        <p:spPr>
          <a:xfrm flipH="1">
            <a:off x="899592" y="411510"/>
            <a:ext cx="1489166" cy="41801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18410"/>
              <a:gd name="adj6" fmla="val -67303"/>
            </a:avLst>
          </a:prstGeom>
          <a:noFill/>
          <a:ln w="28575">
            <a:solidFill>
              <a:srgbClr val="1ED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n w="57150">
                  <a:noFill/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</a:t>
            </a:r>
            <a:endParaRPr lang="en-US" sz="2800" b="1" dirty="0">
              <a:ln w="57150">
                <a:noFill/>
              </a:ln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Line Callout 2 (Border and Accent Bar) 5">
            <a:extLst>
              <a:ext uri="{FF2B5EF4-FFF2-40B4-BE49-F238E27FC236}">
                <a16:creationId xmlns:a16="http://schemas.microsoft.com/office/drawing/2014/main" id="{E4F25867-86CC-9A10-D2ED-0AB460B9EA7F}"/>
              </a:ext>
            </a:extLst>
          </p:cNvPr>
          <p:cNvSpPr/>
          <p:nvPr/>
        </p:nvSpPr>
        <p:spPr>
          <a:xfrm>
            <a:off x="6156176" y="411510"/>
            <a:ext cx="1489166" cy="38570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97682"/>
              <a:gd name="adj6" fmla="val -38412"/>
            </a:avLst>
          </a:prstGeom>
          <a:noFill/>
          <a:ln w="28575">
            <a:solidFill>
              <a:srgbClr val="1ED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ln w="57150">
                  <a:noFill/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</a:t>
            </a:r>
            <a:endParaRPr lang="en-US" sz="2800" b="1" dirty="0">
              <a:ln w="57150">
                <a:noFill/>
              </a:ln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2771800" y="1779662"/>
            <a:ext cx="1656184" cy="360040"/>
          </a:xfrm>
          <a:prstGeom prst="ellipse">
            <a:avLst/>
          </a:prstGeom>
          <a:noFill/>
          <a:ln w="28575">
            <a:solidFill>
              <a:srgbClr val="1ED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5EE5D602-52E7-F7FA-59B3-6ADBAE5AA2E0}"/>
              </a:ext>
            </a:extLst>
          </p:cNvPr>
          <p:cNvSpPr/>
          <p:nvPr/>
        </p:nvSpPr>
        <p:spPr>
          <a:xfrm>
            <a:off x="4571999" y="1987822"/>
            <a:ext cx="1656184" cy="295896"/>
          </a:xfrm>
          <a:prstGeom prst="ellipse">
            <a:avLst/>
          </a:prstGeom>
          <a:noFill/>
          <a:ln w="28575">
            <a:solidFill>
              <a:srgbClr val="1ED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2628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1851670"/>
            <a:ext cx="7704856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solidFill>
                  <a:srgbClr val="1C7DE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การเขียนโครงการ</a:t>
            </a:r>
          </a:p>
          <a:p>
            <a:pPr algn="ctr"/>
            <a:r>
              <a:rPr lang="th-TH" sz="6000" b="1" dirty="0">
                <a:solidFill>
                  <a:srgbClr val="1C7DE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ที่สอดคล้องกับยุทธศาสตร์ชาติ</a:t>
            </a:r>
            <a:endParaRPr lang="en-US" sz="6000" b="1" dirty="0">
              <a:solidFill>
                <a:srgbClr val="1C7DE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9316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123478"/>
            <a:ext cx="9144000" cy="648072"/>
          </a:xfrm>
          <a:prstGeom prst="rect">
            <a:avLst/>
          </a:prstGeom>
          <a:solidFill>
            <a:srgbClr val="F4BD2D"/>
          </a:solidFill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ปัญหาที่พบจากการเขียนโครงการ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19672" y="1171700"/>
            <a:ext cx="6132190" cy="720000"/>
            <a:chOff x="3131840" y="1491630"/>
            <a:chExt cx="5256584" cy="576064"/>
          </a:xfrm>
        </p:grpSpPr>
        <p:sp>
          <p:nvSpPr>
            <p:cNvPr id="2" name="Rectangle 1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" name="Right Triangle 4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13917" y="2059799"/>
            <a:ext cx="6132190" cy="720000"/>
            <a:chOff x="3131840" y="1491630"/>
            <a:chExt cx="5256584" cy="576064"/>
          </a:xfrm>
        </p:grpSpPr>
        <p:sp>
          <p:nvSpPr>
            <p:cNvPr id="18" name="Rectangle 17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9" name="Right Triangle 18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08162" y="2947898"/>
            <a:ext cx="6132190" cy="720000"/>
            <a:chOff x="3131840" y="1491630"/>
            <a:chExt cx="5256584" cy="576064"/>
          </a:xfrm>
        </p:grpSpPr>
        <p:sp>
          <p:nvSpPr>
            <p:cNvPr id="21" name="Rectangle 20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2" name="Right Triangle 21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02407" y="3835996"/>
            <a:ext cx="6132190" cy="720000"/>
            <a:chOff x="3131840" y="1491630"/>
            <a:chExt cx="5256584" cy="576064"/>
          </a:xfrm>
        </p:grpSpPr>
        <p:sp>
          <p:nvSpPr>
            <p:cNvPr id="24" name="Rectangle 23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5" name="Right Triangle 24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19672" y="1171700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08162" y="2059799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96652" y="2947898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85142" y="3835997"/>
            <a:ext cx="53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4608" y="1262551"/>
            <a:ext cx="541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เขียนวัตถุประสงค์หรือเป้าหมายของโครงการไม่ชัดเจน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54608" y="2156856"/>
            <a:ext cx="4392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ขาดความชัดเจนในกิจกรรมที่จะดําเนินการ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54608" y="3051161"/>
            <a:ext cx="4392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เขียนวิธีการวัดและประเมินผลไม่ชัดเจน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54608" y="3945466"/>
            <a:ext cx="4392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เขียนตัวชี้วัดไม่สอดคล้องกับวัตถุประสงค์</a:t>
            </a:r>
          </a:p>
        </p:txBody>
      </p:sp>
    </p:spTree>
    <p:extLst>
      <p:ext uri="{BB962C8B-B14F-4D97-AF65-F5344CB8AC3E}">
        <p14:creationId xmlns:p14="http://schemas.microsoft.com/office/powerpoint/2010/main" val="3255461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92"/>
          <p:cNvSpPr>
            <a:spLocks noChangeArrowheads="1"/>
          </p:cNvSpPr>
          <p:nvPr/>
        </p:nvSpPr>
        <p:spPr bwMode="auto">
          <a:xfrm rot="5400000" flipH="1">
            <a:off x="5953863" y="-1586975"/>
            <a:ext cx="584775" cy="4389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3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" name="AutoShape 92"/>
          <p:cNvSpPr>
            <a:spLocks noChangeArrowheads="1"/>
          </p:cNvSpPr>
          <p:nvPr/>
        </p:nvSpPr>
        <p:spPr bwMode="auto">
          <a:xfrm rot="5400000" flipH="1">
            <a:off x="5988758" y="-838675"/>
            <a:ext cx="584776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4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" name="AutoShape 92"/>
          <p:cNvSpPr>
            <a:spLocks noChangeArrowheads="1"/>
          </p:cNvSpPr>
          <p:nvPr/>
        </p:nvSpPr>
        <p:spPr bwMode="auto">
          <a:xfrm rot="5400000" flipH="1">
            <a:off x="5953861" y="-90096"/>
            <a:ext cx="584776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3" name="AutoShape 92"/>
          <p:cNvSpPr>
            <a:spLocks noChangeArrowheads="1"/>
          </p:cNvSpPr>
          <p:nvPr/>
        </p:nvSpPr>
        <p:spPr bwMode="auto">
          <a:xfrm rot="5400000" flipH="1">
            <a:off x="5973936" y="661601"/>
            <a:ext cx="568708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2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" name="TextBox 10"/>
          <p:cNvSpPr txBox="1"/>
          <p:nvPr/>
        </p:nvSpPr>
        <p:spPr bwMode="auto">
          <a:xfrm>
            <a:off x="4286419" y="349474"/>
            <a:ext cx="281534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</a:rPr>
              <a:t>What: </a:t>
            </a: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โครงการอะไร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8" name="AutoShape 92"/>
          <p:cNvSpPr>
            <a:spLocks noChangeAspect="1" noChangeArrowheads="1"/>
          </p:cNvSpPr>
          <p:nvPr/>
        </p:nvSpPr>
        <p:spPr bwMode="auto">
          <a:xfrm rot="16200000" flipH="1">
            <a:off x="3438050" y="173972"/>
            <a:ext cx="584772" cy="867115"/>
          </a:xfrm>
          <a:prstGeom prst="ellipse">
            <a:avLst/>
          </a:prstGeom>
          <a:solidFill>
            <a:schemeClr val="accent3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AutoShape 92"/>
          <p:cNvSpPr>
            <a:spLocks noChangeAspect="1" noChangeArrowheads="1"/>
          </p:cNvSpPr>
          <p:nvPr/>
        </p:nvSpPr>
        <p:spPr bwMode="auto">
          <a:xfrm rot="16200000" flipH="1">
            <a:off x="3452728" y="952469"/>
            <a:ext cx="584776" cy="825718"/>
          </a:xfrm>
          <a:prstGeom prst="ellipse">
            <a:avLst/>
          </a:prstGeom>
          <a:solidFill>
            <a:schemeClr val="accent4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AutoShape 92"/>
          <p:cNvSpPr>
            <a:spLocks noChangeAspect="1" noChangeArrowheads="1"/>
          </p:cNvSpPr>
          <p:nvPr/>
        </p:nvSpPr>
        <p:spPr bwMode="auto">
          <a:xfrm rot="16200000" flipH="1">
            <a:off x="3458692" y="1688938"/>
            <a:ext cx="548362" cy="801232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" name="AutoShape 92"/>
          <p:cNvSpPr>
            <a:spLocks noChangeAspect="1" noChangeArrowheads="1"/>
          </p:cNvSpPr>
          <p:nvPr/>
        </p:nvSpPr>
        <p:spPr bwMode="auto">
          <a:xfrm rot="16200000" flipH="1">
            <a:off x="3491514" y="2483159"/>
            <a:ext cx="570909" cy="801235"/>
          </a:xfrm>
          <a:prstGeom prst="ellipse">
            <a:avLst/>
          </a:prstGeom>
          <a:solidFill>
            <a:schemeClr val="accent2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3" name="직사각형 69"/>
          <p:cNvSpPr/>
          <p:nvPr/>
        </p:nvSpPr>
        <p:spPr>
          <a:xfrm>
            <a:off x="3351652" y="289966"/>
            <a:ext cx="745399" cy="7078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W1</a:t>
            </a:r>
            <a:endParaRPr lang="ko-KR" altLang="en-US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직사각형 109"/>
          <p:cNvSpPr>
            <a:spLocks noChangeArrowheads="1"/>
          </p:cNvSpPr>
          <p:nvPr/>
        </p:nvSpPr>
        <p:spPr bwMode="auto">
          <a:xfrm>
            <a:off x="3373841" y="1069022"/>
            <a:ext cx="7549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W2</a:t>
            </a:r>
            <a:endParaRPr lang="ko-KR" altLang="en-US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직사각형 110"/>
          <p:cNvSpPr>
            <a:spLocks noChangeArrowheads="1"/>
          </p:cNvSpPr>
          <p:nvPr/>
        </p:nvSpPr>
        <p:spPr bwMode="auto">
          <a:xfrm>
            <a:off x="3343346" y="1776509"/>
            <a:ext cx="8257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W3</a:t>
            </a:r>
            <a:endParaRPr lang="ko-KR" altLang="en-US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직사각형 112"/>
          <p:cNvSpPr>
            <a:spLocks noChangeArrowheads="1"/>
          </p:cNvSpPr>
          <p:nvPr/>
        </p:nvSpPr>
        <p:spPr bwMode="auto">
          <a:xfrm>
            <a:off x="3433023" y="2573752"/>
            <a:ext cx="6928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W4</a:t>
            </a:r>
            <a:endParaRPr lang="ko-KR" altLang="en-US" sz="40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3" name="그룹 95"/>
          <p:cNvGrpSpPr/>
          <p:nvPr/>
        </p:nvGrpSpPr>
        <p:grpSpPr>
          <a:xfrm>
            <a:off x="7884924" y="487117"/>
            <a:ext cx="283532" cy="143201"/>
            <a:chOff x="7123783" y="2013388"/>
            <a:chExt cx="283532" cy="143201"/>
          </a:xfrm>
          <a:solidFill>
            <a:schemeClr val="accent3"/>
          </a:solidFill>
        </p:grpSpPr>
        <p:sp>
          <p:nvSpPr>
            <p:cNvPr id="34" name="이등변 삼각형 96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5" name="이등변 삼각형 97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36" name="그룹 98"/>
          <p:cNvGrpSpPr/>
          <p:nvPr/>
        </p:nvGrpSpPr>
        <p:grpSpPr>
          <a:xfrm>
            <a:off x="7879076" y="1293321"/>
            <a:ext cx="283532" cy="143201"/>
            <a:chOff x="7123783" y="2013388"/>
            <a:chExt cx="283532" cy="143201"/>
          </a:xfrm>
          <a:solidFill>
            <a:schemeClr val="accent4"/>
          </a:solidFill>
        </p:grpSpPr>
        <p:sp>
          <p:nvSpPr>
            <p:cNvPr id="37" name="이등변 삼각형 99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8" name="이등변 삼각형 100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39" name="그룹 101"/>
          <p:cNvGrpSpPr/>
          <p:nvPr/>
        </p:nvGrpSpPr>
        <p:grpSpPr>
          <a:xfrm>
            <a:off x="7855431" y="2017953"/>
            <a:ext cx="283532" cy="143201"/>
            <a:chOff x="7123783" y="2013388"/>
            <a:chExt cx="283532" cy="143201"/>
          </a:xfrm>
          <a:solidFill>
            <a:schemeClr val="accent1"/>
          </a:solidFill>
        </p:grpSpPr>
        <p:sp>
          <p:nvSpPr>
            <p:cNvPr id="40" name="이등변 삼각형 102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1" name="이등변 삼각형 103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42" name="그룹 104"/>
          <p:cNvGrpSpPr/>
          <p:nvPr/>
        </p:nvGrpSpPr>
        <p:grpSpPr>
          <a:xfrm>
            <a:off x="7894841" y="2798504"/>
            <a:ext cx="283532" cy="143201"/>
            <a:chOff x="7123783" y="2013388"/>
            <a:chExt cx="283532" cy="143201"/>
          </a:xfrm>
          <a:solidFill>
            <a:schemeClr val="accent2"/>
          </a:solidFill>
        </p:grpSpPr>
        <p:sp>
          <p:nvSpPr>
            <p:cNvPr id="43" name="이등변 삼각형 105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4" name="이등변 삼각형 106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49" name="TextBox 10"/>
          <p:cNvSpPr txBox="1"/>
          <p:nvPr/>
        </p:nvSpPr>
        <p:spPr bwMode="auto">
          <a:xfrm>
            <a:off x="4315581" y="1085771"/>
            <a:ext cx="3005656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Why: </a:t>
            </a: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ทำไมต้องทำโครงการ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2" name="TextBox 10"/>
          <p:cNvSpPr txBox="1"/>
          <p:nvPr/>
        </p:nvSpPr>
        <p:spPr bwMode="auto">
          <a:xfrm>
            <a:off x="4315581" y="1827943"/>
            <a:ext cx="313404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Who: </a:t>
            </a: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ใครเป็นผู้ดำเนินงาน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5" name="TextBox 10"/>
          <p:cNvSpPr txBox="1"/>
          <p:nvPr/>
        </p:nvSpPr>
        <p:spPr bwMode="auto">
          <a:xfrm>
            <a:off x="4255180" y="2584451"/>
            <a:ext cx="3505516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When: </a:t>
            </a:r>
            <a:r>
              <a:rPr lang="th-TH" sz="2600" b="1" dirty="0">
                <a:solidFill>
                  <a:schemeClr val="accent2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ทำเมื่อใดและนานแค่ไหน</a:t>
            </a:r>
            <a:endParaRPr lang="en-US" sz="2600" b="1" dirty="0">
              <a:solidFill>
                <a:schemeClr val="accent2">
                  <a:lumMod val="75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-2060" y="473790"/>
            <a:ext cx="3229935" cy="1223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4400" b="1" dirty="0">
                <a:solidFill>
                  <a:srgbClr val="F07624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การเขียนโครงการ  </a:t>
            </a:r>
            <a:endParaRPr lang="ko-KR" altLang="en-US" sz="4400" b="1" dirty="0">
              <a:solidFill>
                <a:srgbClr val="F0762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79512" y="1126195"/>
            <a:ext cx="3144798" cy="1034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th-TH" b="1" dirty="0">
                <a:solidFill>
                  <a:srgbClr val="1C7DE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ก่อนลงมือ ต้องตั้งคำถา</a:t>
            </a:r>
            <a:r>
              <a:rPr lang="th-TH" b="1" dirty="0">
                <a:solidFill>
                  <a:srgbClr val="1C7DE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</a:t>
            </a:r>
            <a:br>
              <a:rPr lang="th-TH" b="1" dirty="0">
                <a:solidFill>
                  <a:srgbClr val="1C7DE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1C7DE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และตอบคำถาม </a:t>
            </a:r>
            <a:r>
              <a:rPr lang="th-TH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 </a:t>
            </a:r>
            <a:r>
              <a:rPr lang="th-TH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H</a:t>
            </a:r>
            <a:endParaRPr lang="en-US" altLang="ko-KR" b="1" dirty="0">
              <a:solidFill>
                <a:schemeClr val="accent1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AutoShape 92"/>
          <p:cNvSpPr>
            <a:spLocks noChangeArrowheads="1"/>
          </p:cNvSpPr>
          <p:nvPr/>
        </p:nvSpPr>
        <p:spPr bwMode="auto">
          <a:xfrm rot="5400000" flipH="1">
            <a:off x="5955048" y="1420405"/>
            <a:ext cx="584775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5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1" name="AutoShape 92"/>
          <p:cNvSpPr>
            <a:spLocks noChangeAspect="1" noChangeArrowheads="1"/>
          </p:cNvSpPr>
          <p:nvPr/>
        </p:nvSpPr>
        <p:spPr bwMode="auto">
          <a:xfrm rot="16200000" flipH="1">
            <a:off x="3511610" y="3208381"/>
            <a:ext cx="570908" cy="826922"/>
          </a:xfrm>
          <a:prstGeom prst="ellipse">
            <a:avLst/>
          </a:prstGeom>
          <a:solidFill>
            <a:schemeClr val="accent5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2" name="직사각형 112"/>
          <p:cNvSpPr>
            <a:spLocks noChangeArrowheads="1"/>
          </p:cNvSpPr>
          <p:nvPr/>
        </p:nvSpPr>
        <p:spPr bwMode="auto">
          <a:xfrm>
            <a:off x="3461196" y="3310014"/>
            <a:ext cx="6928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W5</a:t>
            </a:r>
            <a:endParaRPr lang="ko-KR" altLang="en-US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3" name="그룹 104"/>
          <p:cNvGrpSpPr/>
          <p:nvPr/>
        </p:nvGrpSpPr>
        <p:grpSpPr>
          <a:xfrm>
            <a:off x="7987076" y="3578797"/>
            <a:ext cx="283532" cy="143201"/>
            <a:chOff x="7123783" y="2013388"/>
            <a:chExt cx="283532" cy="143201"/>
          </a:xfrm>
          <a:solidFill>
            <a:schemeClr val="accent5"/>
          </a:solidFill>
        </p:grpSpPr>
        <p:sp>
          <p:nvSpPr>
            <p:cNvPr id="64" name="이등변 삼각형 105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5" name="이등변 삼각형 106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67" name="TextBox 10"/>
          <p:cNvSpPr txBox="1"/>
          <p:nvPr/>
        </p:nvSpPr>
        <p:spPr bwMode="auto">
          <a:xfrm>
            <a:off x="4177293" y="3367756"/>
            <a:ext cx="4093022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Where: </a:t>
            </a:r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ทำที่ไหนใช้ทรัพยากรจากไหนเท่าใด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7" name="AutoShape 92">
            <a:extLst>
              <a:ext uri="{FF2B5EF4-FFF2-40B4-BE49-F238E27FC236}">
                <a16:creationId xmlns:a16="http://schemas.microsoft.com/office/drawing/2014/main" id="{0BA90EBD-F43D-47F6-949D-9A6951436F0A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5958501" y="2168418"/>
            <a:ext cx="566059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4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59" name="그룹 98">
            <a:extLst>
              <a:ext uri="{FF2B5EF4-FFF2-40B4-BE49-F238E27FC236}">
                <a16:creationId xmlns:a16="http://schemas.microsoft.com/office/drawing/2014/main" id="{A717F8B4-5285-460E-92E9-482EBB5C777E}"/>
              </a:ext>
            </a:extLst>
          </p:cNvPr>
          <p:cNvGrpSpPr/>
          <p:nvPr/>
        </p:nvGrpSpPr>
        <p:grpSpPr>
          <a:xfrm>
            <a:off x="8020842" y="4340518"/>
            <a:ext cx="283532" cy="143201"/>
            <a:chOff x="7123783" y="2013388"/>
            <a:chExt cx="283532" cy="143201"/>
          </a:xfrm>
          <a:solidFill>
            <a:schemeClr val="accent4"/>
          </a:solidFill>
        </p:grpSpPr>
        <p:sp>
          <p:nvSpPr>
            <p:cNvPr id="69" name="이등변 삼각형 99">
              <a:extLst>
                <a:ext uri="{FF2B5EF4-FFF2-40B4-BE49-F238E27FC236}">
                  <a16:creationId xmlns:a16="http://schemas.microsoft.com/office/drawing/2014/main" id="{EE601F86-AF48-49F4-BAAA-7F780EF0B26E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70" name="이등변 삼각형 100">
              <a:extLst>
                <a:ext uri="{FF2B5EF4-FFF2-40B4-BE49-F238E27FC236}">
                  <a16:creationId xmlns:a16="http://schemas.microsoft.com/office/drawing/2014/main" id="{B8A811FD-CD83-44CE-8270-C7BBF0751D93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71" name="AutoShape 92">
            <a:extLst>
              <a:ext uri="{FF2B5EF4-FFF2-40B4-BE49-F238E27FC236}">
                <a16:creationId xmlns:a16="http://schemas.microsoft.com/office/drawing/2014/main" id="{B68F3C02-C520-468F-8980-F7E13E6310A8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6200000" flipH="1">
            <a:off x="3549643" y="3962309"/>
            <a:ext cx="566062" cy="801228"/>
          </a:xfrm>
          <a:prstGeom prst="ellipse">
            <a:avLst/>
          </a:prstGeom>
          <a:solidFill>
            <a:schemeClr val="accent4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2" name="직사각형 112">
            <a:extLst>
              <a:ext uri="{FF2B5EF4-FFF2-40B4-BE49-F238E27FC236}">
                <a16:creationId xmlns:a16="http://schemas.microsoft.com/office/drawing/2014/main" id="{45AE7B45-1A64-4879-8B86-E42E0D6C9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058426"/>
            <a:ext cx="4880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</a:t>
            </a:r>
            <a:endParaRPr lang="ko-KR" altLang="en-US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C1D517B-1DD9-4EB9-AE2A-BA00F9BF85CD}"/>
              </a:ext>
            </a:extLst>
          </p:cNvPr>
          <p:cNvSpPr txBox="1"/>
          <p:nvPr/>
        </p:nvSpPr>
        <p:spPr>
          <a:xfrm>
            <a:off x="4243398" y="4046284"/>
            <a:ext cx="3341096" cy="5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How: </a:t>
            </a: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ทำอย่างไร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9297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411505" y="1636225"/>
            <a:ext cx="524091" cy="524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Oval 10"/>
          <p:cNvSpPr/>
          <p:nvPr/>
        </p:nvSpPr>
        <p:spPr>
          <a:xfrm>
            <a:off x="421270" y="3127779"/>
            <a:ext cx="524091" cy="5240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954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r>
              <a:rPr lang="th-TH" altLang="ko-KR" sz="4000" b="1" dirty="0">
                <a:solidFill>
                  <a:schemeClr val="accent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แนวทางการเขียนโครงการ </a:t>
            </a:r>
            <a:r>
              <a:rPr lang="en-US" altLang="ko-KR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(Project idea)</a:t>
            </a:r>
            <a:endParaRPr lang="ko-KR" alt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3688" y="808682"/>
            <a:ext cx="5616624" cy="586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805015"/>
            <a:ext cx="1700307" cy="587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ชื่อโครงการ</a:t>
            </a: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80631" y="809709"/>
            <a:ext cx="5626861" cy="561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ำ</a:t>
            </a:r>
            <a:r>
              <a:rPr lang="en-US" sz="2800" b="1" noProof="1">
                <a:latin typeface="TH SarabunPSK" panose="020B0500040200020003" pitchFamily="34" charset="-34"/>
                <a:cs typeface="TH SarabunPSK" panose="020B0500040200020003" pitchFamily="34" charset="-34"/>
              </a:rPr>
              <a:t>อะไร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?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เรื่องอะไร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?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การตั้งชื่อโครงการให้พิจารณาว่า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9217" y="1635646"/>
            <a:ext cx="4140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กิจกรรมหลักของโครงการคืออะไร ทำเรื่องอะไร 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251" y="1736907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8996" y="2021429"/>
            <a:ext cx="806549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ถ้ากิจกรรมหลักมีกิจกรรมเดียวให้ใช้คำกริยา 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อบรม ก่อสร้าง จัดหา เป็นต้น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ถ้ากิจกรรมหลัก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มีมากกว่าหนึ่งกิจกรรมให้ใช้คำ เช่น พัฒนา ส่งเสริม เสริมสร้าง สนับสนุน  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201" y="323593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7657" y="3025885"/>
            <a:ext cx="7452320" cy="786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" marR="529590" indent="-6985">
              <a:lnSpc>
                <a:spcPct val="94000"/>
              </a:lnSpc>
              <a:spcBef>
                <a:spcPts val="20"/>
              </a:spcBef>
              <a:spcAft>
                <a:spcPts val="0"/>
              </a:spcAft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การตั้งชื่อโครงการควรเขียนให้สอดคล้องกับเหตุผล ความจำเป็น วัตถุประสงค์ </a:t>
            </a:r>
          </a:p>
          <a:p>
            <a:pPr marL="80645" marR="529590" indent="-6985">
              <a:lnSpc>
                <a:spcPct val="94000"/>
              </a:lnSpc>
              <a:spcBef>
                <a:spcPts val="20"/>
              </a:spcBef>
              <a:spcAft>
                <a:spcPts val="0"/>
              </a:spcAft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และเป้าหมายของโครงการที่กำหนดไว้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3703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0880" y="896071"/>
            <a:ext cx="524091" cy="524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2627784" y="201870"/>
            <a:ext cx="4536504" cy="586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195486"/>
            <a:ext cx="2520280" cy="5878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หลักการและเหตุผล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784" y="186025"/>
            <a:ext cx="433151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ทำไมต้องทำ ? : โดยระบุ 3 ประเด็น ดังนี้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8592" y="895492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ที่มาของโครงการ 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773" y="100678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1560" y="1275606"/>
            <a:ext cx="8339935" cy="3186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ควรเริ่มต้นจากกฎหมายสูงสุดของประเทศ หรือกฎหมายที่เกี่ยวข้องกับโครงการที่จะดำเนินการ </a:t>
            </a:r>
            <a:b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</a:b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(หากเกี่ยวข้อง) เช่น รัฐธรรมนูญ พ.ศ. 2540 มาตรา 43 กำหนดไว้ว่า บุคคลย่อมมีสิทธิเสมอกันในการ</a:t>
            </a:r>
            <a:b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</a:b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รับการศึกษาขั้นพื้นฐานไม่น้อยกว่าสิบสองปีที่รัฐจะต้องจัดให้อย่างทั่วถึงและมีคุณภาพโดยไม่เก็บค่าใช้จ่าย...เป็นต้น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จากนั้นควรเขียนโดยแสดงให้เห็นความสอดคล้องกับแผน 3 ระดับ ตามหลักการความสัมพันธ์เชิงเหตุและผล (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XYZ) </a:t>
            </a:r>
            <a:r>
              <a:rPr lang="th-TH" sz="22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อาจใช้คำหรือประโยคหรือเนื้อหาบางส่วนบางตอนที่ปรากฏในยุทธศาสตร์ชาติ แผนแม่บท แผนย่อยมาใช้ในการเขียน ตามด้วยสถานการณ์ที่เกิดขึ้น หรือปัญหา เพื่อนำไปสู่เหตุผลที่จัดทำโครงการนั้น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อาจใช้คำขึ้นต้น เช่น เนื่องด้วย ตามที่ จากการ ปัจจุบัน เป็นต้น </a:t>
            </a:r>
          </a:p>
        </p:txBody>
      </p:sp>
    </p:spTree>
    <p:extLst>
      <p:ext uri="{BB962C8B-B14F-4D97-AF65-F5344CB8AC3E}">
        <p14:creationId xmlns:p14="http://schemas.microsoft.com/office/powerpoint/2010/main" val="2507105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0880" y="896071"/>
            <a:ext cx="524091" cy="5240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2627784" y="201870"/>
            <a:ext cx="4536504" cy="586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195486"/>
            <a:ext cx="2520280" cy="5878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หลักการและเหตุผล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784" y="186025"/>
            <a:ext cx="433151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ทำไมต้องทำ ? : โดยระบุ 3 ประเด็น ดังนี้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8592" y="895492"/>
            <a:ext cx="389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สภาพปัญหาและสาเหตุที่ต้องจัดทำโครงการ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773" y="100678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8371" y="1287843"/>
            <a:ext cx="792147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ระบุว่าปัญหา หรือความต้องการคืออะไร เกิดอะไรขึ้นกับกลุ่มเป้าหมาย เช่น ผลสัมฤทธิ์ทางการเรียนของผู้เรียนลดลง บุคลากรที่ปฏิบัติงานด้านการเงิน บัญชี และพัสดุของโรงเรียนปฏิบัติงานไม่ถูกต้อง การบันทึกบัญชีไม่เป็นปัจจุบัน เป็นต้น 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ระบุว่าอะไรคือสาเหตุที่ทำให้เกิดปัญหา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ระบุว่าเกิดกับใคร ที่ไหน เมื่อไหร มาน้อยแค่ไหน กรณีปัญหานั้นเกิดจากคน เช่น เกิดจากจิตใจหรือพฤติกรรม ได้แก่ ขาดความรู้ ขาดความเข้าใจ ขาดทักษะในการปฏิบัติงาน กรณีปัญหานั้นเกิดจากสิ่งของ เช่น วัสดุครุภัณฑ์ ไม่เพียงพอ ชำรุดเสียหาย   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การใช้คำอาจใช้คำว่า จากการสำรวจ จากการศึกษา จากการเก็บข้อมูล </a:t>
            </a:r>
          </a:p>
        </p:txBody>
      </p:sp>
    </p:spTree>
    <p:extLst>
      <p:ext uri="{BB962C8B-B14F-4D97-AF65-F5344CB8AC3E}">
        <p14:creationId xmlns:p14="http://schemas.microsoft.com/office/powerpoint/2010/main" val="3707884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0880" y="896071"/>
            <a:ext cx="524091" cy="5240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2627784" y="201870"/>
            <a:ext cx="4536504" cy="586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195486"/>
            <a:ext cx="2520280" cy="5878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หลักการและเหตุผล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7784" y="186025"/>
            <a:ext cx="433151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ทำไมต้องทำ ? : โดยระบุ 3 ประเด็น ดังนี้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8592" y="895492"/>
            <a:ext cx="4535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ความต้องการหรือความจำเป็นในการจัดทำโครงการ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773" y="100678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8371" y="1287843"/>
            <a:ext cx="7921476" cy="2018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ให้ระบุถึงความจำเป็นที่ต้องจัดทำโครงการ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ระบุว่าต้องการทำอะไร ทำอย่างไร 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ระบุว่าทำแล้วได้อะไร จะส่งผลดีต่อกลุ่มเป้าหมายอย่างไร หากไม่ดำเนินการจะเกิดผลเสียอย่างไรกับหน่วยงาน </a:t>
            </a:r>
          </a:p>
          <a:p>
            <a:pPr marL="362585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h-TH" sz="2200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Wingdings 2" panose="05020102010507070707" pitchFamily="18" charset="2"/>
              </a:rPr>
              <a:t>ควรใช้คำ เช่น ดังนั้น เพื่อให้เกิด ด้วยเหตุนี้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1068372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0880" y="772321"/>
            <a:ext cx="524091" cy="524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1907704" y="141670"/>
            <a:ext cx="3960440" cy="586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133611"/>
            <a:ext cx="1800200" cy="5878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วัตถุประสงค์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704" y="125825"/>
            <a:ext cx="396044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ทำเพื่อใคร ? ได้รับประโยชน์อย่างไร ? 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8592" y="771742"/>
            <a:ext cx="5795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กลุ่มเป้าหมายคือใคร และประโยชน์ที่กลุ่มเป้าหมายจะได้รับคืออะไร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773" y="88303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0880" y="1366455"/>
            <a:ext cx="524091" cy="5240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948592" y="1365876"/>
            <a:ext cx="1317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เขียนอย่างไร 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773" y="1477169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8371" y="2001260"/>
            <a:ext cx="8230136" cy="1135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 lvl="0" defTabSz="685800" latinLnBrk="0">
              <a:lnSpc>
                <a:spcPct val="115000"/>
              </a:lnSpc>
            </a:pPr>
            <a:r>
              <a:rPr lang="th-TH" sz="20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ระบุเหตุผลที่ต้องการได้รับจากการจัดทำโครงการ ซึ่งต้องสะท้อนจุดมุ่งหมายในการจัดทำโครงการ สะท้อนความเป็นไปได้ที่จะเกิดขึ้น และสามารถวัดและประเมินผลได้ โดยควรระบุเป็นรายข้อให้เห็นอย่างชัดเจนและเฉพาะเจาะจงมากที่สุด รวมทั้งจะต้องสอดคล้องกับหลักการและเหตุผล และกิจกรรมที่ดำเนินการด้วย 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421068" y="3218532"/>
            <a:ext cx="524091" cy="5240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948592" y="3280958"/>
            <a:ext cx="3938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เขียนกี่ข้อ : ดูที่จำนวนกิจกรรมหลักมีเท่าไหร่ 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566" y="332394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7865" y="3298555"/>
            <a:ext cx="212590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0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(ส่วนใหญ่เขียนไม่เกิน </a:t>
            </a:r>
            <a:r>
              <a:rPr lang="en-US" sz="20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3 </a:t>
            </a:r>
            <a:r>
              <a:rPr lang="th-TH" sz="20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ข้อ)</a:t>
            </a:r>
          </a:p>
        </p:txBody>
      </p:sp>
    </p:spTree>
    <p:extLst>
      <p:ext uri="{BB962C8B-B14F-4D97-AF65-F5344CB8AC3E}">
        <p14:creationId xmlns:p14="http://schemas.microsoft.com/office/powerpoint/2010/main" val="251329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8644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92"/>
          <p:cNvSpPr>
            <a:spLocks noChangeArrowheads="1"/>
          </p:cNvSpPr>
          <p:nvPr/>
        </p:nvSpPr>
        <p:spPr bwMode="auto">
          <a:xfrm rot="5400000" flipH="1">
            <a:off x="5994253" y="-1408260"/>
            <a:ext cx="612000" cy="438900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3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" name="AutoShape 92"/>
          <p:cNvSpPr>
            <a:spLocks noChangeArrowheads="1"/>
          </p:cNvSpPr>
          <p:nvPr/>
        </p:nvSpPr>
        <p:spPr bwMode="auto">
          <a:xfrm rot="5400000" flipH="1">
            <a:off x="6015886" y="-531414"/>
            <a:ext cx="599218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4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" name="AutoShape 92"/>
          <p:cNvSpPr>
            <a:spLocks noChangeArrowheads="1"/>
          </p:cNvSpPr>
          <p:nvPr/>
        </p:nvSpPr>
        <p:spPr bwMode="auto">
          <a:xfrm rot="5400000" flipH="1">
            <a:off x="5994255" y="366837"/>
            <a:ext cx="612000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1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3" name="AutoShape 92"/>
          <p:cNvSpPr>
            <a:spLocks noChangeArrowheads="1"/>
          </p:cNvSpPr>
          <p:nvPr/>
        </p:nvSpPr>
        <p:spPr bwMode="auto">
          <a:xfrm rot="5400000" flipH="1">
            <a:off x="5994255" y="1260703"/>
            <a:ext cx="612000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2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05220" y="437250"/>
            <a:ext cx="3384152" cy="1367131"/>
            <a:chOff x="2372374" y="1704363"/>
            <a:chExt cx="5501561" cy="1367131"/>
          </a:xfrm>
        </p:grpSpPr>
        <p:sp>
          <p:nvSpPr>
            <p:cNvPr id="16" name="TextBox 10"/>
            <p:cNvSpPr txBox="1"/>
            <p:nvPr/>
          </p:nvSpPr>
          <p:spPr bwMode="auto">
            <a:xfrm>
              <a:off x="2372374" y="1704363"/>
              <a:ext cx="5501561" cy="92333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Sensible (</a:t>
              </a:r>
              <a:r>
                <a:rPr lang="th-TH" sz="2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เป็นไปได้)</a:t>
              </a:r>
              <a:r>
                <a:rPr lang="en-US" sz="2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: </a:t>
              </a:r>
              <a:r>
                <a:rPr lang="th-TH" sz="2000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ต้องมีความเป็นไปได้ ในการดำเนินงานโครงการ</a:t>
              </a:r>
              <a:endParaRPr lang="en-US" sz="20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endParaRPr lang="ko-KR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2"/>
            <p:cNvSpPr txBox="1"/>
            <p:nvPr/>
          </p:nvSpPr>
          <p:spPr bwMode="auto">
            <a:xfrm>
              <a:off x="2480937" y="2817578"/>
              <a:ext cx="4576856" cy="253916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8" name="AutoShape 92"/>
          <p:cNvSpPr>
            <a:spLocks noChangeAspect="1" noChangeArrowheads="1"/>
          </p:cNvSpPr>
          <p:nvPr/>
        </p:nvSpPr>
        <p:spPr bwMode="auto">
          <a:xfrm rot="16200000" flipH="1">
            <a:off x="3753597" y="462245"/>
            <a:ext cx="648000" cy="648000"/>
          </a:xfrm>
          <a:prstGeom prst="ellipse">
            <a:avLst/>
          </a:prstGeom>
          <a:solidFill>
            <a:schemeClr val="accent3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9" name="AutoShape 92"/>
          <p:cNvSpPr>
            <a:spLocks noChangeAspect="1" noChangeArrowheads="1"/>
          </p:cNvSpPr>
          <p:nvPr/>
        </p:nvSpPr>
        <p:spPr bwMode="auto">
          <a:xfrm rot="16200000" flipH="1">
            <a:off x="3753597" y="1349073"/>
            <a:ext cx="648000" cy="648000"/>
          </a:xfrm>
          <a:prstGeom prst="ellipse">
            <a:avLst/>
          </a:prstGeom>
          <a:solidFill>
            <a:schemeClr val="accent4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AutoShape 92"/>
          <p:cNvSpPr>
            <a:spLocks noChangeAspect="1" noChangeArrowheads="1"/>
          </p:cNvSpPr>
          <p:nvPr/>
        </p:nvSpPr>
        <p:spPr bwMode="auto">
          <a:xfrm rot="16200000" flipH="1">
            <a:off x="3753597" y="2237341"/>
            <a:ext cx="648000" cy="64800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" name="AutoShape 92"/>
          <p:cNvSpPr>
            <a:spLocks noChangeAspect="1" noChangeArrowheads="1"/>
          </p:cNvSpPr>
          <p:nvPr/>
        </p:nvSpPr>
        <p:spPr bwMode="auto">
          <a:xfrm rot="16200000" flipH="1">
            <a:off x="3753597" y="3131207"/>
            <a:ext cx="648000" cy="648000"/>
          </a:xfrm>
          <a:prstGeom prst="ellipse">
            <a:avLst/>
          </a:prstGeom>
          <a:solidFill>
            <a:schemeClr val="accent2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3" name="직사각형 69"/>
          <p:cNvSpPr/>
          <p:nvPr/>
        </p:nvSpPr>
        <p:spPr>
          <a:xfrm>
            <a:off x="3909352" y="514001"/>
            <a:ext cx="354584" cy="523220"/>
          </a:xfrm>
          <a:prstGeom prst="rect">
            <a:avLst/>
          </a:prstGeom>
        </p:spPr>
        <p:txBody>
          <a:bodyPr wrap="non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S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24" name="직사각형 109"/>
          <p:cNvSpPr>
            <a:spLocks noChangeArrowheads="1"/>
          </p:cNvSpPr>
          <p:nvPr/>
        </p:nvSpPr>
        <p:spPr bwMode="auto">
          <a:xfrm>
            <a:off x="3837216" y="1404613"/>
            <a:ext cx="4988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charset="0"/>
              </a:rPr>
              <a:t>M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25" name="직사각형 110"/>
          <p:cNvSpPr>
            <a:spLocks noChangeArrowheads="1"/>
          </p:cNvSpPr>
          <p:nvPr/>
        </p:nvSpPr>
        <p:spPr bwMode="auto">
          <a:xfrm>
            <a:off x="3885307" y="2295225"/>
            <a:ext cx="4026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charset="0"/>
              </a:rPr>
              <a:t>A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26" name="직사각형 112"/>
          <p:cNvSpPr>
            <a:spLocks noChangeArrowheads="1"/>
          </p:cNvSpPr>
          <p:nvPr/>
        </p:nvSpPr>
        <p:spPr bwMode="auto">
          <a:xfrm>
            <a:off x="3893322" y="3185837"/>
            <a:ext cx="3866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charset="0"/>
              </a:rPr>
              <a:t>R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grpSp>
        <p:nvGrpSpPr>
          <p:cNvPr id="33" name="그룹 95"/>
          <p:cNvGrpSpPr/>
          <p:nvPr/>
        </p:nvGrpSpPr>
        <p:grpSpPr>
          <a:xfrm>
            <a:off x="7918690" y="714644"/>
            <a:ext cx="283532" cy="143201"/>
            <a:chOff x="7123783" y="2013388"/>
            <a:chExt cx="283532" cy="143201"/>
          </a:xfrm>
          <a:solidFill>
            <a:schemeClr val="accent3"/>
          </a:solidFill>
        </p:grpSpPr>
        <p:sp>
          <p:nvSpPr>
            <p:cNvPr id="34" name="이등변 삼각형 96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5" name="이등변 삼각형 97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36" name="그룹 98"/>
          <p:cNvGrpSpPr/>
          <p:nvPr/>
        </p:nvGrpSpPr>
        <p:grpSpPr>
          <a:xfrm>
            <a:off x="7918690" y="1601472"/>
            <a:ext cx="283532" cy="143201"/>
            <a:chOff x="7123783" y="2013388"/>
            <a:chExt cx="283532" cy="143201"/>
          </a:xfrm>
          <a:solidFill>
            <a:schemeClr val="accent4"/>
          </a:solidFill>
        </p:grpSpPr>
        <p:sp>
          <p:nvSpPr>
            <p:cNvPr id="37" name="이등변 삼각형 99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38" name="이등변 삼각형 100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39" name="그룹 101"/>
          <p:cNvGrpSpPr/>
          <p:nvPr/>
        </p:nvGrpSpPr>
        <p:grpSpPr>
          <a:xfrm>
            <a:off x="7918690" y="2489740"/>
            <a:ext cx="283532" cy="143201"/>
            <a:chOff x="7123783" y="2013388"/>
            <a:chExt cx="283532" cy="143201"/>
          </a:xfrm>
          <a:solidFill>
            <a:schemeClr val="accent1"/>
          </a:solidFill>
        </p:grpSpPr>
        <p:sp>
          <p:nvSpPr>
            <p:cNvPr id="40" name="이등변 삼각형 102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1" name="이등변 삼각형 103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grpSp>
        <p:nvGrpSpPr>
          <p:cNvPr id="42" name="그룹 104"/>
          <p:cNvGrpSpPr/>
          <p:nvPr/>
        </p:nvGrpSpPr>
        <p:grpSpPr>
          <a:xfrm>
            <a:off x="7918690" y="3383606"/>
            <a:ext cx="283532" cy="143201"/>
            <a:chOff x="7123783" y="2013388"/>
            <a:chExt cx="283532" cy="143201"/>
          </a:xfrm>
          <a:solidFill>
            <a:schemeClr val="accent2"/>
          </a:solidFill>
        </p:grpSpPr>
        <p:sp>
          <p:nvSpPr>
            <p:cNvPr id="43" name="이등변 삼각형 105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44" name="이등변 삼각형 106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52" name="TextBox 10"/>
          <p:cNvSpPr txBox="1"/>
          <p:nvPr/>
        </p:nvSpPr>
        <p:spPr bwMode="auto">
          <a:xfrm>
            <a:off x="4386357" y="2224513"/>
            <a:ext cx="3689864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Attainable (</a:t>
            </a:r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ระบุสิ่งที่ต้องการ)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ต้องระบุสิ่งที่ต้องการดำเนินงาน อย่างชัดเจนและเฉพาะเจาะจงมากที่สุด</a:t>
            </a:r>
            <a:endParaRPr lang="ko-KR" altLang="en-US" sz="14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TextBox 10"/>
          <p:cNvSpPr txBox="1"/>
          <p:nvPr/>
        </p:nvSpPr>
        <p:spPr bwMode="auto">
          <a:xfrm>
            <a:off x="4451128" y="3118766"/>
            <a:ext cx="3418031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Reasonable (</a:t>
            </a:r>
            <a:r>
              <a:rPr lang="th-TH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เป็นเหตุเป็นผล)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th-TH" sz="1800" b="1" dirty="0">
                <a:solidFill>
                  <a:schemeClr val="accent2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ต้องมีความเป็นเหตุเป็นผลในการปฏิบัติ</a:t>
            </a:r>
            <a:endParaRPr lang="ko-KR" altLang="en-US" sz="14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16755" y="460765"/>
            <a:ext cx="3019425" cy="12736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th-TH" sz="4400" b="1" dirty="0">
                <a:solidFill>
                  <a:srgbClr val="1C7DE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โครงการที่ดี</a:t>
            </a:r>
            <a:br>
              <a:rPr lang="th-TH" sz="4400" b="1" dirty="0">
                <a:solidFill>
                  <a:srgbClr val="1C7DE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srgbClr val="1C7DE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ต้องมี </a:t>
            </a:r>
            <a:r>
              <a:rPr lang="th-TH" sz="4400" b="1" dirty="0">
                <a:solidFill>
                  <a:schemeClr val="accent1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 ลักษณะ</a:t>
            </a:r>
            <a:endParaRPr lang="ko-KR" altLang="en-US" sz="4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0" name="AutoShape 92"/>
          <p:cNvSpPr>
            <a:spLocks noChangeArrowheads="1"/>
          </p:cNvSpPr>
          <p:nvPr/>
        </p:nvSpPr>
        <p:spPr bwMode="auto">
          <a:xfrm rot="5400000" flipH="1">
            <a:off x="5994255" y="2154189"/>
            <a:ext cx="612000" cy="438900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25400">
            <a:solidFill>
              <a:schemeClr val="accent5"/>
            </a:solidFill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1" name="AutoShape 92"/>
          <p:cNvSpPr>
            <a:spLocks noChangeAspect="1" noChangeArrowheads="1"/>
          </p:cNvSpPr>
          <p:nvPr/>
        </p:nvSpPr>
        <p:spPr bwMode="auto">
          <a:xfrm rot="16200000" flipH="1">
            <a:off x="3753597" y="4024693"/>
            <a:ext cx="648000" cy="648000"/>
          </a:xfrm>
          <a:prstGeom prst="ellipse">
            <a:avLst/>
          </a:prstGeom>
          <a:solidFill>
            <a:schemeClr val="accent5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2" name="직사각형 112"/>
          <p:cNvSpPr>
            <a:spLocks noChangeArrowheads="1"/>
          </p:cNvSpPr>
          <p:nvPr/>
        </p:nvSpPr>
        <p:spPr bwMode="auto">
          <a:xfrm>
            <a:off x="3894925" y="4076449"/>
            <a:ext cx="3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T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3" name="그룹 104"/>
          <p:cNvGrpSpPr/>
          <p:nvPr/>
        </p:nvGrpSpPr>
        <p:grpSpPr>
          <a:xfrm>
            <a:off x="7918690" y="4277092"/>
            <a:ext cx="283532" cy="143201"/>
            <a:chOff x="7123783" y="2013388"/>
            <a:chExt cx="283532" cy="143201"/>
          </a:xfrm>
          <a:solidFill>
            <a:schemeClr val="accent5"/>
          </a:solidFill>
        </p:grpSpPr>
        <p:sp>
          <p:nvSpPr>
            <p:cNvPr id="64" name="이등변 삼각형 105"/>
            <p:cNvSpPr>
              <a:spLocks noChangeAspect="1"/>
            </p:cNvSpPr>
            <p:nvPr/>
          </p:nvSpPr>
          <p:spPr>
            <a:xfrm rot="16200000" flipV="1">
              <a:off x="7116411" y="2030989"/>
              <a:ext cx="122744" cy="108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5" name="이등변 삼각형 106"/>
            <p:cNvSpPr>
              <a:spLocks noChangeAspect="1"/>
            </p:cNvSpPr>
            <p:nvPr/>
          </p:nvSpPr>
          <p:spPr>
            <a:xfrm rot="16200000" flipV="1">
              <a:off x="7272714" y="2021989"/>
              <a:ext cx="143201" cy="1260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  <p:sp>
        <p:nvSpPr>
          <p:cNvPr id="67" name="TextBox 10"/>
          <p:cNvSpPr txBox="1"/>
          <p:nvPr/>
        </p:nvSpPr>
        <p:spPr bwMode="auto">
          <a:xfrm>
            <a:off x="4477419" y="4034471"/>
            <a:ext cx="3306266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Time (</a:t>
            </a:r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เวลา)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ต้องมีขอบเขตของเวลาที่แน่นอนในการปฏิบัติงาน</a:t>
            </a:r>
            <a:endParaRPr lang="ko-KR" altLang="en-US" sz="14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กล่องข้อความ 56">
            <a:extLst>
              <a:ext uri="{FF2B5EF4-FFF2-40B4-BE49-F238E27FC236}">
                <a16:creationId xmlns:a16="http://schemas.microsoft.com/office/drawing/2014/main" id="{DAFD5E78-A950-4E84-8A3F-D11516920C40}"/>
              </a:ext>
            </a:extLst>
          </p:cNvPr>
          <p:cNvSpPr txBox="1"/>
          <p:nvPr/>
        </p:nvSpPr>
        <p:spPr>
          <a:xfrm>
            <a:off x="4427311" y="131556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Measurable (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วัดได้)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ต้องสามารถวัดและ</a:t>
            </a:r>
          </a:p>
          <a:p>
            <a:r>
              <a:rPr lang="th-TH" sz="2000" b="1" dirty="0">
                <a:solidFill>
                  <a:schemeClr val="accent4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ประเมินผลได้</a:t>
            </a:r>
            <a:endParaRPr lang="th-TH" sz="2000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3965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0880" y="1413112"/>
            <a:ext cx="524091" cy="524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1534629" y="138990"/>
            <a:ext cx="7429860" cy="58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133611"/>
            <a:ext cx="1512168" cy="587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เป้าหมาย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7531" y="107643"/>
            <a:ext cx="7560840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ทำแล้วได้อะไร?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ผลที่ได้จากการทำกิจกรรมหลัก คือได้อะไร?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8592" y="1058385"/>
            <a:ext cx="7804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H SarabunPSK" panose="020B0500040200020003" pitchFamily="34" charset="-34"/>
              </a:rPr>
              <a:t>เป้าหมายของโครงการ/การดำเนินงาน การกำหนดผลผลิตและผลลัพธ์จะต้องสามารถส่งผลต่อการบรรลุเป้าหมายได้อย่างเป็นรูปธรรม 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effectLst/>
                <a:latin typeface="TH SarabunPSK" panose="020B0500040200020003" pitchFamily="34" charset="-34"/>
                <a:ea typeface="Cambria" panose="02040503050406030204" pitchFamily="18" charset="0"/>
                <a:cs typeface="TH SarabunPSK" panose="020B0500040200020003" pitchFamily="34" charset="-34"/>
              </a:rPr>
              <a:t>ระบุเป้าหมายชัดเจน เป้าหมายโครงการต้องสอดคล้องกับสภาพปัญหา วัตถุประสงค์ กิจกรรม/เป้าหมาย ปฏิบัติได้ และวัดผลได้</a:t>
            </a:r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994" y="1507120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4140" y="2628852"/>
            <a:ext cx="524091" cy="524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903342" y="2513692"/>
            <a:ext cx="78726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กลุ่มเป้าหมายที่ได้รับประโยชน์จากโครงการควรระบุให้ชัดเจนว่าเป็นใคร จำนวนเท่าใด</a:t>
            </a:r>
          </a:p>
          <a:p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เพื่อประโยชน์ในการใช้ข้อมูลจากระบบในการประเมินโครงการเทียบค่าเป้าหมายของโครงการ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373" y="2722859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1026" y="3356811"/>
            <a:ext cx="524091" cy="54048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940008" y="3373209"/>
            <a:ext cx="5936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ผลที่คาดว่าจะเกิด คือ สิ่งที่คาดว่าจะเกิดขึ้นหลังจากโครงการสิ้นสุดลง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994" y="3473166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974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43808" y="140320"/>
            <a:ext cx="3276365" cy="5618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 algn="ctr">
              <a:lnSpc>
                <a:spcPct val="115000"/>
              </a:lnSpc>
            </a:pP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ตัวอย่าง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3" name="ตาราง 3">
            <a:extLst>
              <a:ext uri="{FF2B5EF4-FFF2-40B4-BE49-F238E27FC236}">
                <a16:creationId xmlns:a16="http://schemas.microsoft.com/office/drawing/2014/main" id="{11777274-1BBE-97FF-B31C-D1F73CBCE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91062"/>
              </p:ext>
            </p:extLst>
          </p:nvPr>
        </p:nvGraphicFramePr>
        <p:xfrm>
          <a:off x="197514" y="915566"/>
          <a:ext cx="8748972" cy="350747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92487">
                  <a:extLst>
                    <a:ext uri="{9D8B030D-6E8A-4147-A177-3AD203B41FA5}">
                      <a16:colId xmlns:a16="http://schemas.microsoft.com/office/drawing/2014/main" val="4191405388"/>
                    </a:ext>
                  </a:extLst>
                </a:gridCol>
                <a:gridCol w="4356485">
                  <a:extLst>
                    <a:ext uri="{9D8B030D-6E8A-4147-A177-3AD203B41FA5}">
                      <a16:colId xmlns:a16="http://schemas.microsoft.com/office/drawing/2014/main" val="4224835861"/>
                    </a:ext>
                  </a:extLst>
                </a:gridCol>
              </a:tblGrid>
              <a:tr h="606723">
                <a:tc>
                  <a:txBody>
                    <a:bodyPr/>
                    <a:lstStyle/>
                    <a:p>
                      <a:endParaRPr lang="th-TH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280868"/>
                  </a:ext>
                </a:extLst>
              </a:tr>
              <a:tr h="401390">
                <a:tc>
                  <a:txBody>
                    <a:bodyPr/>
                    <a:lstStyle/>
                    <a:p>
                      <a:pPr algn="l" fontAlgn="t"/>
                      <a:r>
                        <a:rPr lang="th-TH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กลุ่มเป้าหมาย/ผู้ที่ได้รับประโยชน์</a:t>
                      </a:r>
                      <a:endParaRPr lang="th-TH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9097093"/>
                  </a:ext>
                </a:extLst>
              </a:tr>
              <a:tr h="606723">
                <a:tc>
                  <a:txBody>
                    <a:bodyPr/>
                    <a:lstStyle/>
                    <a:p>
                      <a:pPr algn="l"/>
                      <a:r>
                        <a:rPr lang="th-TH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ผู้อำนวยการโรงเรียนที่เพิ่งได้รับการแต่งตั้ง ครูผู้ช่วย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ผู้อำนวยการโรงเรียนที่เพิ่งได้รับการแต่งตั้ง จำนวน 10 คน และ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ครูผู้ช่วย จำนวน 50 คน</a:t>
                      </a:r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7055173"/>
                  </a:ext>
                </a:extLst>
              </a:tr>
              <a:tr h="368032"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ผลที่คาดว่าจะเกิด</a:t>
                      </a:r>
                      <a:endParaRPr lang="th-TH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Browallia New" panose="020B0604020202020204" pitchFamily="34" charset="-34"/>
                        <a:cs typeface="Browallia New" panose="020B0604020202020204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th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6795359"/>
                  </a:ext>
                </a:extLst>
              </a:tr>
              <a:tr h="642044">
                <a:tc>
                  <a:txBody>
                    <a:bodyPr/>
                    <a:lstStyle/>
                    <a:p>
                      <a:pPr algn="l"/>
                      <a:r>
                        <a:rPr lang="th-TH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ผู้อำนวยการสำนักงานเขตพื้นที่การศึกษา จำนวน 1 คน และรองผู้อำนวยการสำนักงานเขตพื้นที่การศึกษา จำนวน 2 คน ที่เพิ่งได้รับ</a:t>
                      </a:r>
                    </a:p>
                    <a:p>
                      <a:pPr algn="l"/>
                      <a:r>
                        <a:rPr lang="th-TH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การแต่งตั้งให้ดำรงตำแหน่งผ่านการประเมินตามเกณฑ์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อำนวยการสำนักงานเขตพื้นที่การศึกษาและรองผู้อำนวยการสำนักงานเขตพื้นที่การศึกษาได้รับการพัฒนาสมรรถนะ สามารถบริหารจัดการศึกษาขั้นพื้นฐานได้อย่างมีประสิทธิภาพ ส่งผลให้สถานศึกษาในสังกัดมีการบริหารและการจัดการศึกษาอย่างมีคุณภาพ ผู้เรียนได้รับการพัฒนาตามศักยภาพ และมีสมรรถนะตามหลักสูตรฯ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6408934"/>
                  </a:ext>
                </a:extLst>
              </a:tr>
            </a:tbl>
          </a:graphicData>
        </a:graphic>
      </p:graphicFrame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970E8A47-5585-35A9-B14D-6664CD75C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007" y="1030548"/>
            <a:ext cx="363270" cy="36327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91320E61-8DC7-EC73-AD7A-D689EA8A7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506" y="1057869"/>
            <a:ext cx="363270" cy="3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91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7853"/>
            <a:ext cx="8928992" cy="13498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การเขียนความสอดคล้องของโครงการกับเป้าหมายของยุทธศาสตร์ชาติ :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ยุทธศาสตร์ชาติที่ 6 ด้านการปรับสมดุลและพัฒนาระบบการบริหารจัดการภาครัฐ </a:t>
            </a:r>
            <a:b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ภาครัฐมีวัฒนธรรมการทำงานที่มุ่งผลสัมฤทธิ์และผลประโยชน์ส่วนรวม ตอบสนองความต้องการของประชาชนได้อย่างสะดวก รวดเร็ว โปร่งใส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5760640" cy="587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ความเชื่อมโยงกับยุทธศาสตร์ชาติและแผนระดับต่าง ๆ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851670"/>
            <a:ext cx="8897146" cy="2801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  </a:t>
            </a: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การดำเนินงานของโครงการนี้จะทำให้หน่วยงานในสังกัดสำนักงานคณะกรรมการการศึกษาขั้นพื้นฐาน ทั้งในส่วนกลางและส่วนภูมิภาค มีการบริหารงบประมาณที่มีประสิทธิภาพ จัดทำโครงการที่สอดคล้องกับยุทธศาสตร์ชาติ และแผนระดับรอง (แม่บทประเด็น แผนย่อย แผนปฏิรูปประเทศ และแผนอื่น ๆ ที่เกี่ยวข้อง) บุคลากรมีความตระหนักและรับรู้ถึงบทบาทหน้าที่ ให้ความสำคัญกับการนำงบประมาณที่ได้รับไปใช้ให้เกิดประโยชน์สูงสุด โดยคำนึงถึงประโยชน์ที่จะได้รับของผู้เรียน สถานศึกษา และผู้มีส่วนได้ส่วนเสียกับการจัดการศึกษาขั้น พื้นฐานจนเกิดเป็นวัฒนธรรมองค์กร สามารถบริหารโครงการให้เป็นไปตามหลักธรรมาภิบาลได้อย่างมีประสิทธิภาพมากยิ่งขึ้น รวมทั้งการนำกระบวนการวิจัยเชิงประเมินมาใช้ในการประเมินโครงการตามแผนปฏิบัติราชการ ประจำปีงบประมาณ พ.ศ. 2564 ของ สพฐ. ที่ดำเนินการประเมินครอบคลุม 4. มิติ คือ ด้านบริบทของโครงการ (</a:t>
            </a:r>
            <a:r>
              <a:rPr lang="en-US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Context) </a:t>
            </a: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ด้านปัจจัยนำเข้า </a:t>
            </a:r>
          </a:p>
          <a:p>
            <a:pPr marL="73025">
              <a:lnSpc>
                <a:spcPct val="115000"/>
              </a:lnSpc>
            </a:pP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(</a:t>
            </a:r>
            <a:r>
              <a:rPr lang="en-US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Input) </a:t>
            </a: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ด้านกระบวนการ (</a:t>
            </a:r>
            <a:r>
              <a:rPr lang="en-US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Process) </a:t>
            </a: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ด้านผลผลิต (</a:t>
            </a:r>
            <a:r>
              <a:rPr lang="en-US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Product) </a:t>
            </a: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สามารถำผลไปใช้ในการทบทวนผลการดำเนินงานโครงการซึ่งจะนำไปสู่กระบวนการตรวจสอบ ทบทวน ปรับปรุงแก้ไข หรือยุติโครงการที่ดำเนินการแล้วไม่บรรลุตามค่าเป้าหมายของยุทธศาสตร์ชาติ และค่าเป้าหมาย/ตัวชี้วัดของโครงการที่กำหนดไว้สาธารณะมากกว่าประโยชน์ส่วนตน และต่อต้านการทุจริตและประพฤติมิชอบในทุกรูปแบบ </a:t>
            </a:r>
          </a:p>
        </p:txBody>
      </p:sp>
    </p:spTree>
    <p:extLst>
      <p:ext uri="{BB962C8B-B14F-4D97-AF65-F5344CB8AC3E}">
        <p14:creationId xmlns:p14="http://schemas.microsoft.com/office/powerpoint/2010/main" val="2653780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0946"/>
            <a:ext cx="8928992" cy="8710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2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th-TH" sz="2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การเขียนความสอดคล้องของโครงการกับเป้าหมายของแผนแม่บทประเด็น</a:t>
            </a:r>
            <a:br>
              <a:rPr lang="th-TH" sz="2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การต่อต้านการทุจริตและประพฤติมิชอบ : </a:t>
            </a:r>
            <a:r>
              <a:rPr lang="th-TH" sz="22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 : ประเทศไทยปลอดการทุจริตและประพฤติมิชอบ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5760640" cy="587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ความเชื่อมโยงกับยุทธศาสตร์ชาติและแผนระดับต่าง ๆ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635646"/>
            <a:ext cx="8897146" cy="2551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0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: การดำเนินการโครงการนี้เป็นการวางรากฐานการปลูกจิตสำนึกความซื่อสัตย์สุจริต ซึ่งเป็นกลไกสำคัญในการป้องกันและปราบปรามการทุจริตของประเทศชาติ โดยการปลูกและปลุกจิตสำนึกการเป็นพลเมืองที่ดี มีวัฒนธรรมสุจริต และการปลูกฝังและหล่อหลอมวัฒนธรรมในกลุ่มเด็กและเยาวชนทุกช่วงวัย ทุกระดับ มุ่งเน้นการปรับพฤติกรรม “คน”โดยการ “ปลูก” และ “ปลุก” จิตสำนึก</a:t>
            </a:r>
          </a:p>
          <a:p>
            <a:pPr marL="73025">
              <a:lnSpc>
                <a:spcPct val="115000"/>
              </a:lnSpc>
            </a:pPr>
            <a:r>
              <a:rPr lang="th-TH" sz="20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ความเป็นพลเมืองที่ดี มีวัฒนธรรมสุจริต สามารถแยกแยะได้ว่าสิ่งใดเป็นประโยชน์ส่วนตน สิ่งใดเป็นประโยชน์ส่วนรวม มีความละอายต่อการกระทำความผิด ไม่เพิกเฉยต่อการทุจริต และเข้ามามีส่วนร่วมในการต่อต้านการทุจริตทุกรูปแบบ รวมถึงการส่งเสริม</a:t>
            </a:r>
          </a:p>
          <a:p>
            <a:pPr marL="73025">
              <a:lnSpc>
                <a:spcPct val="115000"/>
              </a:lnSpc>
            </a:pPr>
            <a:r>
              <a:rPr lang="th-TH" sz="20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การสร้างวัฒนธรรมและค่านิยมสุจริตของหน่วยงานในสังกัดเพื่อนำไปสู่การเปลี่ยนแปลงพฤติกรรมค่านิยมที่ยึดประโยชน์สาธารณะมากกว่าประโยชน์ส่วนตน และต่อต้านการทุจริตและประพฤติมิชอบในทุกรูปแบบ</a:t>
            </a:r>
          </a:p>
        </p:txBody>
      </p:sp>
    </p:spTree>
    <p:extLst>
      <p:ext uri="{BB962C8B-B14F-4D97-AF65-F5344CB8AC3E}">
        <p14:creationId xmlns:p14="http://schemas.microsoft.com/office/powerpoint/2010/main" val="42515654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720815"/>
            <a:ext cx="8928992" cy="16292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2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th-TH" sz="2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การเขียนความสอดคล้องของโครงการกับเป้าหมายของแผนย่อย : 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แผนย่อยการปฏิรูปกระบวนการเรียนรู้ที่ตอบสนองต่อการเปลี่ยนแปลงในศตวรรษที่ 21</a:t>
            </a:r>
          </a:p>
          <a:p>
            <a:pPr marL="78740">
              <a:lnSpc>
                <a:spcPct val="115000"/>
              </a:lnSpc>
            </a:pPr>
            <a:r>
              <a:rPr lang="th-TH" sz="2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 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คนไทยได้รับการศึกษาที่มีคุณภาพตามมาตรฐาน มีทักษะการเรียนรู้ และทักษะที่จำเป็นของโลกศตวรรษที่ 21 สามารถเข้าถึงการเรียนรู้อย่างต่อเนื่องตลอดชีวิตดีขึ้น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7504" y="133611"/>
            <a:ext cx="5760640" cy="587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ความเชื่อมโยงกับยุทธศาสตร์ชาติและแผนระดับต่าง ๆ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785" y="2316937"/>
            <a:ext cx="8897146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      การพัฒนาคนให้มีศักยภาพเท่าทันการเปลี่ยนแปลงจึงเป็นเป้าหมายที่สำคัญของการจัดการศึกษาของหลายๆ ประเทศรวมทั้งประเทศไทย แผน     การศึกษาแห่งชาติ พ.ศ. 2560 – พ.ศ. 2579 กำหนดเป้าหมายด้านผู้เรียน คือ การพัฒนาผู้เรียนทุกคนให้มีคุณลักษณะและทักษะการเรียนรู้ในศตวรรษที่ 21 คือ 3</a:t>
            </a:r>
            <a:r>
              <a:rPr lang="en-US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Rs8Cs </a:t>
            </a: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และระบบการศึกษาที่มีคุณภาพต้องสามารถพัฒนาผู้เรียนให้บรรลุขีดความสามารถและเต็มตามศักยภาพ (</a:t>
            </a:r>
            <a:r>
              <a:rPr lang="en-US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Quality) </a:t>
            </a: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ดังนั้นการปฏิรูปกระบวนการเรียนรู้และพัฒนาศักยภาพของคนไทยต้องส่งเสริมการเรียนรู้และพัฒนาทักษะของผู้เรียนทุกช่วงวัย โดยมุ่งเน้นการพัฒนาโรงเรียนควบคู่กับ     การพัฒนาครูผู้สอนและมีศักยภาพและสมรรถนะสอดคล้องกับศตวรรษที่ 21 สำหรับเป็นฐานในการพัฒนาผู้เรียนอย่างมีประสิทธิภาพ ดังนั้นการเตรียม     ความพร้อมรับการประเมินสมรรถนะ </a:t>
            </a:r>
            <a:r>
              <a:rPr lang="en-US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PISA 2022 </a:t>
            </a: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จึงเป็นสิ่งสำคัญที่ต้องดำเนินงานอย่างทั่วถึงและครอบคลุมทุกภาคส่วนที่เกี่ยวข้องทั้งโรงเรียนและครูผู้สอน บุคลากรทางการศึกษาระดับเขตพื้นที่การศึกษาให้มีความรู้และสามารถนำไปปฏิบัติได้เพื่อการเตรียมความพร้อมรับการประเมินสมรรถนะ </a:t>
            </a:r>
            <a:r>
              <a:rPr lang="en-US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PISA 2022 </a:t>
            </a:r>
            <a:endParaRPr lang="th-TH" sz="1700" dirty="0"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  <a:p>
            <a:pPr marL="73025">
              <a:lnSpc>
                <a:spcPct val="115000"/>
              </a:lnSpc>
            </a:pPr>
            <a:r>
              <a:rPr lang="th-TH" sz="1700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อย่างมีประสิทธิภาพ </a:t>
            </a:r>
          </a:p>
        </p:txBody>
      </p:sp>
    </p:spTree>
    <p:extLst>
      <p:ext uri="{BB962C8B-B14F-4D97-AF65-F5344CB8AC3E}">
        <p14:creationId xmlns:p14="http://schemas.microsoft.com/office/powerpoint/2010/main" val="4103057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7853"/>
            <a:ext cx="8928992" cy="11356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0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การเขียนความสอดคล้องของโครงการกับเป้าหมายของยุทธศาสตร์ชาติ : ประเด็นที่ 20 การบริการประชาชนและประสิทธิภาพภาครัฐ</a:t>
            </a:r>
          </a:p>
          <a:p>
            <a:pPr marL="78740">
              <a:lnSpc>
                <a:spcPct val="115000"/>
              </a:lnSpc>
            </a:pP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เป้าหมายระดับประเด็น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บริการของรัฐมีประสิทธิภาพและมีคุณภาพเป็นที่ยอมรับของผู้ใช้บริการ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5760640" cy="5878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ความเชื่อมโยงกับยุทธศาสตร์ชาติและแผนระดับต่าง ๆ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46" y="1851670"/>
            <a:ext cx="8897146" cy="2624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dirty="0"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   หน่วยงานในสังกัดสำนักงานคณะกรรมการการศึกษาขั้นพื้นฐาน ทั้งในส่วนกลางและส่วนภูมิภาค มีการบริหารงบประมาณที่มีประสิทธิภาพ จัดทำโครงการที่สอดคล้องกับยุทธศาสตร์ชาติ และแผนระดับรอง (แม่บทประเด็น แผนย่อย แผนปฏิรูปประเทศ และแผนอื่น ๆ ที่เกี่ยวข้อง) บุคลากรมีความตระหนักและรับรู้ถึงบทบาทหน้าที่ ให้ความสำคัญกับการนำงบประมาณที่ได้รับไปใช้ให้เกิดประโยชน์สูงสุด โดยคำนึงถึงประโยชน์       ที่จะได้รับของผู้เรียน สถานศึกษา และผู้มีส่วนได้ส่วนเสียกับการจัดการศึกษาขั้นพื้นฐานจนเกิดเป็นวัฒนธรรมองค์กร สามารถบริหารโครงการให้เป็นไปตามหลักธรรมาภิบาลได้อย่างมีประสิทธิภาพมากยิ่งขึ้น สามารถนำผลการประเมินโครงการไปใช้ในการทบทวนผลการดำเนินงานโครงการ      ซึ่งจะนำไปสู่กระบวนการตรวจสอบ ทบทวน ปรับปรุงแก้ไข หรือยุติโครงการที่ดำเนินการแล้วไม่บรรลุตามค่าเป้าหมายของยุทธศาสตร์ชาติ และ      ค่าเป้าหมาย/ตัวชี้วัดของโครงการที่กำหนดไว้ ส่งผลให้ผู้มีส่วนได้ส่วนเสียกับการบริหารจัดการศึกษาขั้นพื้นฐาน ผู้ปกครอง และหน่วยงานที่เกี่ยวข้องรับทราบผลการบริหารจัดการศึกษาขั้นพื้นฐาน ของ สพฐ. ซึ่งจะนำไปสู่การยอมรับในคุณภาพของการจัดการศึกษาขั้นพื้นฐานในภาพรวม </a:t>
            </a:r>
          </a:p>
        </p:txBody>
      </p:sp>
    </p:spTree>
    <p:extLst>
      <p:ext uri="{BB962C8B-B14F-4D97-AF65-F5344CB8AC3E}">
        <p14:creationId xmlns:p14="http://schemas.microsoft.com/office/powerpoint/2010/main" val="2373323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693964"/>
            <a:ext cx="5832648" cy="50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504" y="195486"/>
            <a:ext cx="2592288" cy="587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</a:t>
            </a: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771" y="711573"/>
            <a:ext cx="5990414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ให้ระบุระยะเวลาเริ่มต้นดำเนินการโครงการ จนถึงระยะเวลาสิ้นสุดโครงการ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1180556"/>
            <a:ext cx="509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เริ่มต้นเดือนตุลาคม 2564 จนถึงระยะเวลาสิ้นสุดโครงการคือ กันยายน 2565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0088" y="2121347"/>
            <a:ext cx="7087915" cy="50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4686" y="2128222"/>
            <a:ext cx="7317689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ระบุสถานที่ดำเนินโครงการ หรือพื้นที่ตั้งโครงการ โดยระบุที่ตั้งโครงการว่าดำเนินการที่ไหน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7504" y="2754822"/>
            <a:ext cx="2304256" cy="5878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กิจกรรมหลัก </a:t>
            </a:r>
          </a:p>
        </p:txBody>
      </p:sp>
      <p:sp>
        <p:nvSpPr>
          <p:cNvPr id="25" name="Oval 24"/>
          <p:cNvSpPr/>
          <p:nvPr/>
        </p:nvSpPr>
        <p:spPr>
          <a:xfrm>
            <a:off x="155497" y="3372342"/>
            <a:ext cx="524091" cy="524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6" name="Rectangle 25"/>
          <p:cNvSpPr/>
          <p:nvPr/>
        </p:nvSpPr>
        <p:spPr>
          <a:xfrm>
            <a:off x="697954" y="3398050"/>
            <a:ext cx="8251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เขียนเป็นกิจกรรมหลัก โดยให้ระบุว่า ทำอะไร โดยใช้คำกิริยา เช่น อบรมฝึกอบรม จัดหาครุภัณฑ์ จัดทำคู่มือ เป็นต้น 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390" y="3483056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01</a:t>
            </a:r>
          </a:p>
        </p:txBody>
      </p:sp>
      <p:sp>
        <p:nvSpPr>
          <p:cNvPr id="28" name="Oval 27"/>
          <p:cNvSpPr/>
          <p:nvPr/>
        </p:nvSpPr>
        <p:spPr>
          <a:xfrm>
            <a:off x="146071" y="3956551"/>
            <a:ext cx="524091" cy="5240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9" name="Rectangle 28"/>
          <p:cNvSpPr/>
          <p:nvPr/>
        </p:nvSpPr>
        <p:spPr>
          <a:xfrm>
            <a:off x="679588" y="3864653"/>
            <a:ext cx="8068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กิจกรรมหลัก มีเพียงกิจกรรมเดียวให้เขียนเป็นขั้นตอนการดำเนินงาน ทำอย่างไร </a:t>
            </a:r>
          </a:p>
          <a:p>
            <a:r>
              <a:rPr lang="th-TH" sz="2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หากมีมากกว่าหนึ่งกิจกรรมต้องใช้คำ พัฒนา ส่งเสริม เสริมสร้าง สร้างเสริม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 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2964" y="406726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7504" y="1636346"/>
            <a:ext cx="2304256" cy="587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สถานที่ดำเนินการ</a:t>
            </a:r>
          </a:p>
        </p:txBody>
      </p:sp>
    </p:spTree>
    <p:extLst>
      <p:ext uri="{BB962C8B-B14F-4D97-AF65-F5344CB8AC3E}">
        <p14:creationId xmlns:p14="http://schemas.microsoft.com/office/powerpoint/2010/main" val="3550212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90880" y="813571"/>
            <a:ext cx="524091" cy="5240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7504" y="133611"/>
            <a:ext cx="2160240" cy="587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เงินงบประมาณ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8592" y="843417"/>
            <a:ext cx="2209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ใช้เงินจำนวนเท่าไหร่ ?  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773" y="92428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0880" y="1447701"/>
            <a:ext cx="524091" cy="524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948592" y="1532486"/>
            <a:ext cx="2957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ตรวจสอบแหล่งเงิน ได้มาจากใคร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7773" y="1558415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0424" y="2102088"/>
            <a:ext cx="524091" cy="5240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923941" y="2123175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แผนงานชื่ออะไร 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317" y="2212802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0424" y="2828325"/>
            <a:ext cx="524091" cy="52409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Rectangle 20"/>
          <p:cNvSpPr/>
          <p:nvPr/>
        </p:nvSpPr>
        <p:spPr>
          <a:xfrm>
            <a:off x="937329" y="2614000"/>
            <a:ext cx="5357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ยอดวงเงินรวมทั้งสิ้นของโครงการ</a:t>
            </a:r>
            <a:r>
              <a:rPr lang="th-TH" sz="2400" b="1" u="sng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ต้องเท่ากับ</a:t>
            </a:r>
          </a:p>
          <a:p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งบประมาณตามแผนการใช้จ่ายงบประมาณทุกไตรมาสรวมกัน 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7317" y="2939039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0880" y="3690940"/>
            <a:ext cx="524091" cy="52409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6" name="Rectangle 25"/>
          <p:cNvSpPr/>
          <p:nvPr/>
        </p:nvSpPr>
        <p:spPr>
          <a:xfrm>
            <a:off x="948592" y="3690361"/>
            <a:ext cx="4392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กำหนดแผนการใช้จ่ายงบประมาณ ใช้ไตรมาสอะไร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7773" y="3801654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660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7285" y="337494"/>
            <a:ext cx="4948772" cy="696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ตัวชี้วัดความสำเร็จของโครงการ 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412" y="1275606"/>
            <a:ext cx="8487176" cy="28941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3200" b="1" dirty="0">
                <a:solidFill>
                  <a:schemeClr val="accent3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คือ</a:t>
            </a:r>
            <a:r>
              <a:rPr lang="th-TH" sz="3200" b="1" dirty="0">
                <a:solidFill>
                  <a:srgbClr val="1C7DE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เป็นดัชนีชี้วัด หรือหน่วยวัดความสำเร็จของการปฏิบัติงานที่ถูกกำหนดขึ้น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โดยเป็นหน่วยวัดที่ควรมีผลเป็นตัวเลขที่นับได้จริง และต้องสื่อถึงเป้าหมายในการปฏิบัติงานสำคัญ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ทั้งนี้ เพื่อสร้างความชัดเจนในการกำหนด ติดตามและประเมินผลการปฏิบัติงานในด้านต่าง ๆ คือ ค่าที่วัดจากผล</a:t>
            </a:r>
          </a:p>
          <a:p>
            <a:pPr marL="73025">
              <a:lnSpc>
                <a:spcPct val="115000"/>
              </a:lnSpc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การปฏิบัติงานที่เกิดขึ้นจริง เพื่อแสดงผลสำเร็จของการวัดตามวัตถุประสงค์</a:t>
            </a:r>
          </a:p>
        </p:txBody>
      </p:sp>
    </p:spTree>
    <p:extLst>
      <p:ext uri="{BB962C8B-B14F-4D97-AF65-F5344CB8AC3E}">
        <p14:creationId xmlns:p14="http://schemas.microsoft.com/office/powerpoint/2010/main" val="292042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6" cy="5143498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417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11;p38">
            <a:extLst>
              <a:ext uri="{FF2B5EF4-FFF2-40B4-BE49-F238E27FC236}">
                <a16:creationId xmlns:a16="http://schemas.microsoft.com/office/drawing/2014/main" id="{5BFBE4C2-3BBF-6ABA-CF1B-D4FEC8F4BB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0688"/>
            <a:ext cx="82296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th-TH" sz="40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ประเภทตัวชี้วัดตามแนวทางของสำนักงาน ก.พ.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Google Shape;1813;p38">
            <a:extLst>
              <a:ext uri="{FF2B5EF4-FFF2-40B4-BE49-F238E27FC236}">
                <a16:creationId xmlns:a16="http://schemas.microsoft.com/office/drawing/2014/main" id="{EA6E616A-D4AC-4CCA-E7BA-B13FD561F7F0}"/>
              </a:ext>
            </a:extLst>
          </p:cNvPr>
          <p:cNvSpPr/>
          <p:nvPr/>
        </p:nvSpPr>
        <p:spPr>
          <a:xfrm>
            <a:off x="1254460" y="682710"/>
            <a:ext cx="7633682" cy="954774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rgbClr val="1ED4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ตัวชี้วัดเชิงปริมาณ</a:t>
            </a:r>
            <a:r>
              <a:rPr kumimoji="0" lang="th-TH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ถูกกำหนดขึ้นเพื่อใช้วัดสิ่งที่นับได้หรือสิ่งที่มีลักษณะเชิงกายภาพ โดยมีหน่วยการวัด เช่น จำนวน ร้อยละ และระยะเวลา เป็นต้น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4" name="Google Shape;1814;p38">
            <a:extLst>
              <a:ext uri="{FF2B5EF4-FFF2-40B4-BE49-F238E27FC236}">
                <a16:creationId xmlns:a16="http://schemas.microsoft.com/office/drawing/2014/main" id="{DB26453B-EA1E-8499-F530-9ADD70605D7F}"/>
              </a:ext>
            </a:extLst>
          </p:cNvPr>
          <p:cNvSpPr/>
          <p:nvPr/>
        </p:nvSpPr>
        <p:spPr>
          <a:xfrm>
            <a:off x="1254460" y="1847697"/>
            <a:ext cx="7633682" cy="1034495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rgbClr val="FA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Google Shape;1823;p38">
            <a:extLst>
              <a:ext uri="{FF2B5EF4-FFF2-40B4-BE49-F238E27FC236}">
                <a16:creationId xmlns:a16="http://schemas.microsoft.com/office/drawing/2014/main" id="{34E3F456-4A3C-12D4-7C56-1A3BE19581DB}"/>
              </a:ext>
            </a:extLst>
          </p:cNvPr>
          <p:cNvSpPr txBox="1"/>
          <p:nvPr/>
        </p:nvSpPr>
        <p:spPr>
          <a:xfrm>
            <a:off x="1235771" y="2010337"/>
            <a:ext cx="6120680" cy="77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 latinLnBrk="0">
              <a:buClr>
                <a:srgbClr val="000000"/>
              </a:buClr>
            </a:pPr>
            <a:r>
              <a:rPr lang="th-TH" sz="2000" b="1" kern="0" dirty="0">
                <a:solidFill>
                  <a:schemeClr val="accent1">
                    <a:lumMod val="75000"/>
                  </a:schemeClr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ตัวชี้วัดเชิงปริมาณที่ใช้วัดสิ่งที่เป็นนามธรรม </a:t>
            </a:r>
            <a:r>
              <a:rPr lang="th-TH" sz="2000" b="1" kern="0" dirty="0"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เ</a:t>
            </a:r>
            <a:r>
              <a:rPr lang="th-TH" sz="2000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ช่น ความพึงพอใจ ระดับ</a:t>
            </a:r>
          </a:p>
          <a:p>
            <a:pPr defTabSz="914378" latinLnBrk="0">
              <a:buClr>
                <a:srgbClr val="000000"/>
              </a:buClr>
            </a:pPr>
            <a:r>
              <a:rPr lang="th-TH" sz="2000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ความเข้าใจของผู้เข้ารับการอบรม เป็นต้นโดยสร้างเครื่องมือเพื่อใช้วัดสิ่งที่เป็นนามธรรมเหล่านี้ขึ้น เช่น แบบสอบถามความพึงพอใจ</a:t>
            </a:r>
            <a:endParaRPr sz="2000" kern="0" dirty="0">
              <a:solidFill>
                <a:srgbClr val="000000"/>
              </a:solidFill>
              <a:latin typeface="TH SarabunPSK" panose="020B0500040200020003" pitchFamily="34" charset="-34"/>
              <a:ea typeface="Poppins"/>
              <a:cs typeface="TH SarabunPSK" panose="020B0500040200020003" pitchFamily="34" charset="-34"/>
              <a:sym typeface="Poppins"/>
            </a:endParaRPr>
          </a:p>
        </p:txBody>
      </p:sp>
      <p:sp>
        <p:nvSpPr>
          <p:cNvPr id="16" name="Google Shape;1824;p38">
            <a:extLst>
              <a:ext uri="{FF2B5EF4-FFF2-40B4-BE49-F238E27FC236}">
                <a16:creationId xmlns:a16="http://schemas.microsoft.com/office/drawing/2014/main" id="{801DEA6E-220B-DA47-F5B9-3003DF1A66BB}"/>
              </a:ext>
            </a:extLst>
          </p:cNvPr>
          <p:cNvSpPr/>
          <p:nvPr/>
        </p:nvSpPr>
        <p:spPr>
          <a:xfrm>
            <a:off x="261116" y="798606"/>
            <a:ext cx="766809" cy="692817"/>
          </a:xfrm>
          <a:prstGeom prst="ellipse">
            <a:avLst/>
          </a:prstGeom>
          <a:solidFill>
            <a:srgbClr val="1ED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7" name="Google Shape;1825;p38">
            <a:extLst>
              <a:ext uri="{FF2B5EF4-FFF2-40B4-BE49-F238E27FC236}">
                <a16:creationId xmlns:a16="http://schemas.microsoft.com/office/drawing/2014/main" id="{DCF22A4C-3337-64A5-64BB-3E62B85266CE}"/>
              </a:ext>
            </a:extLst>
          </p:cNvPr>
          <p:cNvSpPr/>
          <p:nvPr/>
        </p:nvSpPr>
        <p:spPr>
          <a:xfrm>
            <a:off x="241396" y="2091071"/>
            <a:ext cx="854497" cy="791121"/>
          </a:xfrm>
          <a:prstGeom prst="ellipse">
            <a:avLst/>
          </a:prstGeom>
          <a:solidFill>
            <a:srgbClr val="FAD3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20" name="Google Shape;1812;p38">
            <a:extLst>
              <a:ext uri="{FF2B5EF4-FFF2-40B4-BE49-F238E27FC236}">
                <a16:creationId xmlns:a16="http://schemas.microsoft.com/office/drawing/2014/main" id="{E26B0199-B2AA-48B9-5C71-921128F0AF58}"/>
              </a:ext>
            </a:extLst>
          </p:cNvPr>
          <p:cNvSpPr/>
          <p:nvPr/>
        </p:nvSpPr>
        <p:spPr>
          <a:xfrm>
            <a:off x="1259632" y="3044833"/>
            <a:ext cx="7633682" cy="1615150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8CBE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1" name="Google Shape;1820;p38">
            <a:extLst>
              <a:ext uri="{FF2B5EF4-FFF2-40B4-BE49-F238E27FC236}">
                <a16:creationId xmlns:a16="http://schemas.microsoft.com/office/drawing/2014/main" id="{AD397115-7EA2-AD9D-05C7-8307D1342764}"/>
              </a:ext>
            </a:extLst>
          </p:cNvPr>
          <p:cNvSpPr txBox="1"/>
          <p:nvPr/>
        </p:nvSpPr>
        <p:spPr>
          <a:xfrm>
            <a:off x="1403648" y="3363839"/>
            <a:ext cx="7056784" cy="9859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 latinLnBrk="0">
              <a:buClr>
                <a:srgbClr val="000000"/>
              </a:buClr>
            </a:pPr>
            <a:r>
              <a:rPr lang="th-TH" sz="2000" b="1" kern="0" dirty="0">
                <a:solidFill>
                  <a:srgbClr val="00B05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ตัวชี้วัดเชิงคุณภาพ </a:t>
            </a:r>
            <a:r>
              <a:rPr lang="th-TH" sz="2000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คือ ตัวชี้วัดที่ใช้สิ่งที่ไม่เป็นค่าเชิงปริมาณ หรือเป็นหน่วยวัดใด ๆ แต่เป็นการวัดที่อิงกับค่าเป้าหมาย ที่มีลักษณะพรรณนา หรือคำอธิบายถึงเกณฑ์การประเมิน การกำหนดตัวชี้วัดเชิงคุณภาพ ควรพิจารณาถึงค่าเป้าหมายควบคู่ไปพร้อมกัน เนื่องจากชื่อของตัวชี้วัดเชิงคุณภาพนั้นมีแนวโน้มที่จะเป็นคำกว้างๆ ไม่เฉพาะเจาะจง เช่น ความสำเร็จของการพัฒนาระบบงาน ระดับประสิทธิภาพในการจัดทำยุทธศาสตร์ เป็นต้น  </a:t>
            </a:r>
            <a:endParaRPr sz="2000" kern="0" dirty="0">
              <a:solidFill>
                <a:srgbClr val="000000"/>
              </a:solidFill>
              <a:latin typeface="TH SarabunPSK" panose="020B0500040200020003" pitchFamily="34" charset="-34"/>
              <a:ea typeface="Poppins"/>
              <a:cs typeface="TH SarabunPSK" panose="020B0500040200020003" pitchFamily="34" charset="-34"/>
              <a:sym typeface="Poppins"/>
            </a:endParaRPr>
          </a:p>
        </p:txBody>
      </p:sp>
      <p:sp>
        <p:nvSpPr>
          <p:cNvPr id="22" name="Google Shape;1826;p38">
            <a:extLst>
              <a:ext uri="{FF2B5EF4-FFF2-40B4-BE49-F238E27FC236}">
                <a16:creationId xmlns:a16="http://schemas.microsoft.com/office/drawing/2014/main" id="{459BF823-1B48-CA77-5E2B-53C02C8E1200}"/>
              </a:ext>
            </a:extLst>
          </p:cNvPr>
          <p:cNvSpPr/>
          <p:nvPr/>
        </p:nvSpPr>
        <p:spPr>
          <a:xfrm>
            <a:off x="250686" y="3563342"/>
            <a:ext cx="854496" cy="829100"/>
          </a:xfrm>
          <a:prstGeom prst="ellipse">
            <a:avLst/>
          </a:prstGeom>
          <a:solidFill>
            <a:srgbClr val="8CBE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3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83472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เครื่องหมายบวก 4">
            <a:extLst>
              <a:ext uri="{FF2B5EF4-FFF2-40B4-BE49-F238E27FC236}">
                <a16:creationId xmlns:a16="http://schemas.microsoft.com/office/drawing/2014/main" id="{789EF5BE-D4B6-8C52-538A-5B890DCECFDE}"/>
              </a:ext>
            </a:extLst>
          </p:cNvPr>
          <p:cNvSpPr/>
          <p:nvPr/>
        </p:nvSpPr>
        <p:spPr>
          <a:xfrm>
            <a:off x="2356705" y="1547890"/>
            <a:ext cx="648072" cy="648072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EF8BB4E-9C7E-AC4B-A4E1-0C73AFFF1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974" y="1170648"/>
            <a:ext cx="2042384" cy="1482324"/>
          </a:xfrm>
          <a:prstGeom prst="rect">
            <a:avLst/>
          </a:prstGeom>
        </p:spPr>
      </p:pic>
      <p:sp>
        <p:nvSpPr>
          <p:cNvPr id="7" name="ลูกศร: ขวา 6">
            <a:extLst>
              <a:ext uri="{FF2B5EF4-FFF2-40B4-BE49-F238E27FC236}">
                <a16:creationId xmlns:a16="http://schemas.microsoft.com/office/drawing/2014/main" id="{855F2AE3-A2C3-A2DF-6518-0D1440F44915}"/>
              </a:ext>
            </a:extLst>
          </p:cNvPr>
          <p:cNvSpPr/>
          <p:nvPr/>
        </p:nvSpPr>
        <p:spPr>
          <a:xfrm>
            <a:off x="5907519" y="1590325"/>
            <a:ext cx="648072" cy="5485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05E9A89-59CF-167D-258D-A35493171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184" y="1089941"/>
            <a:ext cx="1080120" cy="1464496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BEC2004-0EDC-E692-80B1-A99365467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48" y="1170648"/>
            <a:ext cx="1421821" cy="1457095"/>
          </a:xfrm>
          <a:prstGeom prst="rect">
            <a:avLst/>
          </a:prstGeom>
        </p:spPr>
      </p:pic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3A2625CB-F9E8-C647-DAFB-A6B61479B36C}"/>
              </a:ext>
            </a:extLst>
          </p:cNvPr>
          <p:cNvSpPr txBox="1"/>
          <p:nvPr/>
        </p:nvSpPr>
        <p:spPr>
          <a:xfrm>
            <a:off x="734009" y="710082"/>
            <a:ext cx="1736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300C1C34-DD4F-7CA2-7E7D-70C43DF37AB6}"/>
              </a:ext>
            </a:extLst>
          </p:cNvPr>
          <p:cNvSpPr txBox="1"/>
          <p:nvPr/>
        </p:nvSpPr>
        <p:spPr>
          <a:xfrm>
            <a:off x="4089336" y="648867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B9B82A0-186D-3292-E669-26263AF87C90}"/>
              </a:ext>
            </a:extLst>
          </p:cNvPr>
          <p:cNvSpPr txBox="1"/>
          <p:nvPr/>
        </p:nvSpPr>
        <p:spPr>
          <a:xfrm>
            <a:off x="7106176" y="60391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ทำอะไร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6A722A7-9D78-CA2E-17E9-71A1194A4CFF}"/>
              </a:ext>
            </a:extLst>
          </p:cNvPr>
          <p:cNvSpPr txBox="1"/>
          <p:nvPr/>
        </p:nvSpPr>
        <p:spPr>
          <a:xfrm>
            <a:off x="469136" y="2733700"/>
            <a:ext cx="192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ทำแล้วได้อะไร</a:t>
            </a: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A56AA34F-A660-BA27-5937-70212C11AC7C}"/>
              </a:ext>
            </a:extLst>
          </p:cNvPr>
          <p:cNvSpPr txBox="1"/>
          <p:nvPr/>
        </p:nvSpPr>
        <p:spPr>
          <a:xfrm>
            <a:off x="539550" y="3304826"/>
            <a:ext cx="2630161" cy="1200329"/>
          </a:xfrm>
          <a:prstGeom prst="rect">
            <a:avLst/>
          </a:prstGeom>
          <a:solidFill>
            <a:srgbClr val="B52121"/>
          </a:solidFill>
          <a:ln>
            <a:solidFill>
              <a:srgbClr val="8CBEAA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ผลผลิต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ได้อะไร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สิ่งของ : ได้อะไร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 : ได้รับบริการ/ได้รับความรู้ 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7F03A20F-588C-3736-A9AE-5DC62BC48643}"/>
              </a:ext>
            </a:extLst>
          </p:cNvPr>
          <p:cNvSpPr txBox="1"/>
          <p:nvPr/>
        </p:nvSpPr>
        <p:spPr>
          <a:xfrm>
            <a:off x="3585321" y="3304826"/>
            <a:ext cx="2304256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8CBEAA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ได้ใช้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สิ่งของ : ใครได้ใช้ 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 : ได้เอง/ได้ใช้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02AB2C22-E2B8-A950-C8BC-2CE3BEA0C58D}"/>
              </a:ext>
            </a:extLst>
          </p:cNvPr>
          <p:cNvSpPr txBox="1"/>
          <p:nvPr/>
        </p:nvSpPr>
        <p:spPr>
          <a:xfrm>
            <a:off x="6300194" y="3288071"/>
            <a:ext cx="2304256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8CBEAA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ผลกระทบ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ได้ให้</a:t>
            </a:r>
          </a:p>
          <a:p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(ได้ให้ส่วนรวม) </a:t>
            </a:r>
          </a:p>
          <a:p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0FD1727D-CC79-6F77-1BEF-7FBF57F08584}"/>
              </a:ext>
            </a:extLst>
          </p:cNvPr>
          <p:cNvSpPr txBox="1"/>
          <p:nvPr/>
        </p:nvSpPr>
        <p:spPr>
          <a:xfrm>
            <a:off x="1043608" y="12347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 </a:t>
            </a:r>
            <a:r>
              <a:rPr lang="en-US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ทำเหตุ ส่งให้เกิด 3 ผล </a:t>
            </a:r>
          </a:p>
        </p:txBody>
      </p:sp>
    </p:spTree>
    <p:extLst>
      <p:ext uri="{BB962C8B-B14F-4D97-AF65-F5344CB8AC3E}">
        <p14:creationId xmlns:p14="http://schemas.microsoft.com/office/powerpoint/2010/main" val="2325095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7285" y="337494"/>
            <a:ext cx="3816424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ตัวชี้วัดความสำเร็จของโครงการ 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3016" y="1249802"/>
            <a:ext cx="524091" cy="5240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87624" y="1249802"/>
            <a:ext cx="35686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ตัวชี้วัดเป้าหมายโครงการ (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Output) </a:t>
            </a:r>
            <a:endParaRPr lang="th-TH" sz="26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577" y="1357958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7259" y="1882049"/>
            <a:ext cx="821002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835">
              <a:lnSpc>
                <a:spcPct val="115000"/>
              </a:lnSpc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ผลผลิต (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Output) 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คือ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เป็นเกิดขึ้นทันที ผลโดยตรงจากการดำเนินโครงการกิจกรรมเสร็จสิ้น </a:t>
            </a:r>
          </a:p>
          <a:p>
            <a:pPr marL="76835">
              <a:lnSpc>
                <a:spcPct val="115000"/>
              </a:lnSpc>
            </a:pP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เช่น คุณภาพของนักเรียนผู้ผ่านการฝึกอบรม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2916139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5DA1D47-95E4-DD1E-A5E6-3A67C518BC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577494"/>
              </p:ext>
            </p:extLst>
          </p:nvPr>
        </p:nvGraphicFramePr>
        <p:xfrm>
          <a:off x="323528" y="843558"/>
          <a:ext cx="8496944" cy="386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8305">
                  <a:extLst>
                    <a:ext uri="{9D8B030D-6E8A-4147-A177-3AD203B41FA5}">
                      <a16:colId xmlns:a16="http://schemas.microsoft.com/office/drawing/2014/main" val="2377964512"/>
                    </a:ext>
                  </a:extLst>
                </a:gridCol>
                <a:gridCol w="4368639">
                  <a:extLst>
                    <a:ext uri="{9D8B030D-6E8A-4147-A177-3AD203B41FA5}">
                      <a16:colId xmlns:a16="http://schemas.microsoft.com/office/drawing/2014/main" val="2186330001"/>
                    </a:ext>
                  </a:extLst>
                </a:gridCol>
              </a:tblGrid>
              <a:tr h="6348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987760"/>
                  </a:ext>
                </a:extLst>
              </a:tr>
              <a:tr h="1036519">
                <a:tc>
                  <a:txBody>
                    <a:bodyPr/>
                    <a:lstStyle/>
                    <a:p>
                      <a:r>
                        <a:rPr lang="th-TH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ประชุมเชิงปฏิบัติการและสัมมนาแลกเปลี่ยนเรียนรู้ ผู้บริหารสถานศึกษาและครู ผู้รับผิดชอบงานประกัน ทุกโรงเรียนในสังกัด จำนวน 500 คน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ผู้บริหารสถานศึกษาและครูผู้รับผิดชอบงานประกัน มีความรู้ความเข้าใจเกี่ยวกับการดำเนินงานระบบประกันคุณภาพการศึกษาตามกฎกระทรวงการประกันคุณภาพการศึกษา พ.ศ.2561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291110"/>
                  </a:ext>
                </a:extLst>
              </a:tr>
              <a:tr h="729402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ครูธุรการ จำนวน 156 คน  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โรงเรียนมีเจ้าหน้าที่ปฏิบัติงานด้านธุรการครบทุกโรงเรียน และสามารถปฏิบัติงานด้านธุรการได้อย่างมีประสิทธิภาพ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833339"/>
                  </a:ext>
                </a:extLst>
              </a:tr>
              <a:tr h="1343636"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ครูผู้ช่วยที่บรรจุใหม่ในปีงบประมาณ 2565 จำนวน 150 คน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ครูที่เข้ารับการพัฒนามีวิสัยทัศน์และทัศนคติที่ดีต่อองค์กร มีวินัยในตนเอง มีความตระหนักต่อภาระหน้าที่ ยึดมั่นในคุณธรรม มีจิตสำนึกในด้านจริยธรรม และเป็นแบบอย่างที่ดี มีความรับผิดชอบต่อสังคมส่วนรวม และมีความรู้ ความเข้าใจ มีทักษะและประสบการณ์สามารถปฏิบัติราชการได้อย่างมีประสิทธิภาพ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1934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5AE54D-53D2-EFE0-94BE-004C3FB492E9}"/>
              </a:ext>
            </a:extLst>
          </p:cNvPr>
          <p:cNvSpPr txBox="1"/>
          <p:nvPr/>
        </p:nvSpPr>
        <p:spPr>
          <a:xfrm>
            <a:off x="1991544" y="252685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ตัวอย่างการเขียนผลผลิต </a:t>
            </a:r>
            <a:r>
              <a:rPr lang="en-US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(Output)</a:t>
            </a:r>
            <a:r>
              <a:rPr lang="th-TH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ทำแล้วได้อะไร</a:t>
            </a:r>
            <a:r>
              <a:rPr lang="en-US" sz="24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!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186D3594-9C9D-F1F0-BC25-341C9109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915566"/>
            <a:ext cx="504056" cy="50405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3E4F26D-9E2B-0D94-0A73-902543080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23" y="881322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9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7504" y="64861"/>
            <a:ext cx="3816424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ตัวชี้วัดความสำเร็จของโครงการ </a:t>
            </a:r>
            <a:endParaRPr lang="en-US" sz="28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3364" y="750052"/>
            <a:ext cx="524091" cy="5240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676881" y="736727"/>
            <a:ext cx="6546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ตัวชี้วัดผลลัพธ์: เป็นตัวชี้วัด (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KPI) </a:t>
            </a:r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ของวัตถุประสงค์ โครงการ (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Outcome)</a:t>
            </a:r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257" y="860729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3998" y="1064303"/>
            <a:ext cx="84417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835">
              <a:lnSpc>
                <a:spcPct val="115000"/>
              </a:lnSpc>
            </a:pP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ผลลัพธ์ (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Outcome) 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เป็นผลระยะยาวซึ่งเกิดเป็นผลจุดหมายปลายทาง หรือผลต่อเนื่องจากผลกระทบ </a:t>
            </a:r>
          </a:p>
          <a:p>
            <a:pPr marL="76835">
              <a:lnSpc>
                <a:spcPct val="115000"/>
              </a:lnSpc>
            </a:pP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1. ต้องกำหนดตัวชี้วัด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ทั้งเชิงปริมาณ (ต้องวัดได้) และเชิงคุณภาพ</a:t>
            </a:r>
          </a:p>
          <a:p>
            <a:pPr marL="76835">
              <a:lnSpc>
                <a:spcPct val="115000"/>
              </a:lnSpc>
            </a:pP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2. ทำแล้วได้อะไร</a:t>
            </a:r>
            <a:r>
              <a:rPr lang="en-US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? :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เป็นผลที่ได้จากการดำเนินการกิจกรรมหลักของโครงการ</a:t>
            </a:r>
            <a:r>
              <a:rPr lang="en-US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</a:t>
            </a:r>
            <a:endParaRPr lang="en-US" sz="2000" dirty="0"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  <a:p>
            <a:pPr marL="73025">
              <a:lnSpc>
                <a:spcPct val="115000"/>
              </a:lnSpc>
            </a:pPr>
            <a:r>
              <a:rPr lang="en-US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3. 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จะรู้ได้อย่างไรว่าสิ่งที่ทำประสพความสำเร็จ กำหนดเป็นค่าร้อยละ</a:t>
            </a:r>
            <a:endParaRPr lang="en-US" sz="2000" dirty="0"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4" name="Oval 16"/>
          <p:cNvSpPr/>
          <p:nvPr/>
        </p:nvSpPr>
        <p:spPr>
          <a:xfrm>
            <a:off x="143363" y="2636314"/>
            <a:ext cx="524091" cy="524091"/>
          </a:xfrm>
          <a:prstGeom prst="ellipse">
            <a:avLst/>
          </a:prstGeom>
          <a:solidFill>
            <a:srgbClr val="F4BD2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5" name="Rectangle 17"/>
          <p:cNvSpPr/>
          <p:nvPr/>
        </p:nvSpPr>
        <p:spPr>
          <a:xfrm>
            <a:off x="676880" y="2622989"/>
            <a:ext cx="1997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ผลกระทบ (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Impact)</a:t>
            </a:r>
            <a:r>
              <a:rPr lang="th-TH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256" y="2746991"/>
            <a:ext cx="470598" cy="307777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0</a:t>
            </a:r>
            <a:r>
              <a:rPr lang="th-TH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altLang="ko-KR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633997" y="2950565"/>
            <a:ext cx="84417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835">
              <a:lnSpc>
                <a:spcPct val="115000"/>
              </a:lnSpc>
            </a:pP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หมายถึง ผลที่เกิดต่อเนื่องมาจากผลผลิต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เช่น หากเราทำโครงการรักการอ่าน ผลผลิต ผลลัพธ์ และ ผลกระทบที่ควรเป็น คือ</a:t>
            </a:r>
          </a:p>
          <a:p>
            <a:pPr marL="76835">
              <a:lnSpc>
                <a:spcPct val="115000"/>
              </a:lnSpc>
            </a:pP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ผลผลิต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คือ นักเรียนมีนิสัยรักการอ่าน</a:t>
            </a:r>
            <a:b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ผลลัพธ์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คือ นักเรียนเป็นบุคคลแห่งการเรียนรู้ ใฝ่รู้ ใฝ่เรียน</a:t>
            </a:r>
          </a:p>
          <a:p>
            <a:pPr marL="76835">
              <a:lnSpc>
                <a:spcPct val="115000"/>
              </a:lnSpc>
            </a:pP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ผลกระทบ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คือ นักเรียนเรียนหนังสือเก่งขึ้น </a:t>
            </a:r>
          </a:p>
        </p:txBody>
      </p:sp>
    </p:spTree>
    <p:extLst>
      <p:ext uri="{BB962C8B-B14F-4D97-AF65-F5344CB8AC3E}">
        <p14:creationId xmlns:p14="http://schemas.microsoft.com/office/powerpoint/2010/main" val="649162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1499" y="864823"/>
            <a:ext cx="8460691" cy="10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เป็นผลที่เกิดทางอ้อมกับกลุ่มเป้าหมายหรือผลที่เกิดทางอ้อมกับ กลุ่มสังคม ส่วนใหญ่ใช้คำว่า </a:t>
            </a:r>
          </a:p>
          <a:p>
            <a:pPr marL="78740">
              <a:lnSpc>
                <a:spcPct val="115000"/>
              </a:lnSpc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ส่งผล…มีผลต่อ…ทำให้เกิด…  เช่น ส่งผลให้คุณภาพชีวิตดีขึ้น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5377" y="337249"/>
            <a:ext cx="2592288" cy="587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ผลที่คาดว่าจะได้รับ</a:t>
            </a: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5536" y="2929367"/>
            <a:ext cx="3420000" cy="6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endParaRPr lang="en-US" sz="2400" b="1" dirty="0">
              <a:solidFill>
                <a:schemeClr val="tx1"/>
              </a:solidFill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1961" y="3012834"/>
            <a:ext cx="35843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025">
              <a:lnSpc>
                <a:spcPct val="115000"/>
              </a:lnSpc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หน่วยงานที่รับผิดชอบจัดทำโครงการ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8787" y="2415945"/>
            <a:ext cx="2883566" cy="587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8740">
              <a:lnSpc>
                <a:spcPct val="115000"/>
              </a:lnSpc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หน่วยงานที่รับผิดชอบ</a:t>
            </a:r>
          </a:p>
        </p:txBody>
      </p:sp>
    </p:spTree>
    <p:extLst>
      <p:ext uri="{BB962C8B-B14F-4D97-AF65-F5344CB8AC3E}">
        <p14:creationId xmlns:p14="http://schemas.microsoft.com/office/powerpoint/2010/main" val="2118070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11;p38">
            <a:extLst>
              <a:ext uri="{FF2B5EF4-FFF2-40B4-BE49-F238E27FC236}">
                <a16:creationId xmlns:a16="http://schemas.microsoft.com/office/drawing/2014/main" id="{5BFBE4C2-3BBF-6ABA-CF1B-D4FEC8F4BB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20688"/>
            <a:ext cx="8229600" cy="3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th-TH" sz="2300" b="1" dirty="0"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แนวทางขับเคลื่อนยุทธศาสตร์ชาติไปสู่การปฏิบัติโดยยึดหลักการบริหารงานคุณภาพ (</a:t>
            </a:r>
            <a:r>
              <a:rPr lang="en-US" sz="2300" b="1" dirty="0"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PDCA)</a:t>
            </a:r>
            <a:endParaRPr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Google Shape;1813;p38">
            <a:extLst>
              <a:ext uri="{FF2B5EF4-FFF2-40B4-BE49-F238E27FC236}">
                <a16:creationId xmlns:a16="http://schemas.microsoft.com/office/drawing/2014/main" id="{EA6E616A-D4AC-4CCA-E7BA-B13FD561F7F0}"/>
              </a:ext>
            </a:extLst>
          </p:cNvPr>
          <p:cNvSpPr/>
          <p:nvPr/>
        </p:nvSpPr>
        <p:spPr>
          <a:xfrm>
            <a:off x="2417401" y="856641"/>
            <a:ext cx="5248991" cy="941107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Google Shape;1817;p38">
            <a:extLst>
              <a:ext uri="{FF2B5EF4-FFF2-40B4-BE49-F238E27FC236}">
                <a16:creationId xmlns:a16="http://schemas.microsoft.com/office/drawing/2014/main" id="{111CA628-010C-47D3-F2C9-AF631B938DDF}"/>
              </a:ext>
            </a:extLst>
          </p:cNvPr>
          <p:cNvSpPr txBox="1"/>
          <p:nvPr/>
        </p:nvSpPr>
        <p:spPr>
          <a:xfrm>
            <a:off x="2469586" y="894219"/>
            <a:ext cx="4842384" cy="65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 latinLnBrk="0"/>
            <a:endParaRPr lang="en-US" sz="1350" dirty="0">
              <a:solidFill>
                <a:srgbClr val="00000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defTabSz="685800" latinLnBrk="0"/>
            <a:r>
              <a:rPr lang="th-TH" sz="1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เป็นการวางแผนที่มีรายละเอียดครอบคลุมทั้งในส่วนของเป้าหมายการดำเนินงาน การกำหนดการประเมินความสำเร็จ แนวทางการดำเนินงาน ภาคีการพัฒนาที่เกี่ยวข้อง กรอบระยะเวลาการดำเนินงาน ซึ่งจะทำให้การแปลงแผนไปสู่การปฏิบัติสามารถดำเนินการได้อย่างมีประสิทธิภาพ รวมทั้งภาคีการพัฒนาที่เกี่ยวข้องทราบถึงบทบาทของตนเองในการดำเนินงานให้บรรลุเป้าหมายตามแผน</a:t>
            </a:r>
            <a:endParaRPr sz="1200" kern="0" dirty="0">
              <a:solidFill>
                <a:srgbClr val="595959"/>
              </a:solidFill>
              <a:latin typeface="TH SarabunPSK" panose="020B0500040200020003" pitchFamily="34" charset="-34"/>
              <a:ea typeface="Poppins"/>
              <a:cs typeface="TH SarabunPSK" panose="020B0500040200020003" pitchFamily="34" charset="-34"/>
              <a:sym typeface="Poppins"/>
            </a:endParaRPr>
          </a:p>
        </p:txBody>
      </p:sp>
      <p:sp>
        <p:nvSpPr>
          <p:cNvPr id="14" name="Google Shape;1814;p38">
            <a:extLst>
              <a:ext uri="{FF2B5EF4-FFF2-40B4-BE49-F238E27FC236}">
                <a16:creationId xmlns:a16="http://schemas.microsoft.com/office/drawing/2014/main" id="{DB26453B-EA1E-8499-F530-9ADD70605D7F}"/>
              </a:ext>
            </a:extLst>
          </p:cNvPr>
          <p:cNvSpPr/>
          <p:nvPr/>
        </p:nvSpPr>
        <p:spPr>
          <a:xfrm>
            <a:off x="2410089" y="1916776"/>
            <a:ext cx="5256303" cy="848481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FAD3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Google Shape;1823;p38">
            <a:extLst>
              <a:ext uri="{FF2B5EF4-FFF2-40B4-BE49-F238E27FC236}">
                <a16:creationId xmlns:a16="http://schemas.microsoft.com/office/drawing/2014/main" id="{34E3F456-4A3C-12D4-7C56-1A3BE19581DB}"/>
              </a:ext>
            </a:extLst>
          </p:cNvPr>
          <p:cNvSpPr txBox="1"/>
          <p:nvPr/>
        </p:nvSpPr>
        <p:spPr>
          <a:xfrm>
            <a:off x="2498539" y="1942751"/>
            <a:ext cx="4484865" cy="77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 latinLnBrk="0">
              <a:buClr>
                <a:srgbClr val="000000"/>
              </a:buClr>
            </a:pPr>
            <a:r>
              <a:rPr lang="th-TH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เป็นการนำแผนมาแปลงไปสู่การปฏิบัติตามที่กำหนดไว้อย่างเคร่งครัด รวมถึงการดำเนินการต่าง ๆ ในรูปแบบโครงการ/การดำเนินงานตามที่วางแผนไว้ โดยการปฏิบัติจะต้องมุ่งเน้นให้เกิดการบรรลุผลสัมฤทธิ์และผลลัพธ์สำเร็จตามเป้าหมายของแผนได้อย่างเป็นรูปธรรม</a:t>
            </a:r>
            <a:endParaRPr sz="1200" b="1" kern="0" dirty="0">
              <a:solidFill>
                <a:srgbClr val="000000"/>
              </a:solidFill>
              <a:latin typeface="TH SarabunPSK" panose="020B0500040200020003" pitchFamily="34" charset="-34"/>
              <a:ea typeface="Poppins"/>
              <a:cs typeface="TH SarabunPSK" panose="020B0500040200020003" pitchFamily="34" charset="-34"/>
              <a:sym typeface="Poppins"/>
            </a:endParaRPr>
          </a:p>
        </p:txBody>
      </p:sp>
      <p:sp>
        <p:nvSpPr>
          <p:cNvPr id="16" name="Google Shape;1824;p38">
            <a:extLst>
              <a:ext uri="{FF2B5EF4-FFF2-40B4-BE49-F238E27FC236}">
                <a16:creationId xmlns:a16="http://schemas.microsoft.com/office/drawing/2014/main" id="{801DEA6E-220B-DA47-F5B9-3003DF1A66BB}"/>
              </a:ext>
            </a:extLst>
          </p:cNvPr>
          <p:cNvSpPr/>
          <p:nvPr/>
        </p:nvSpPr>
        <p:spPr>
          <a:xfrm>
            <a:off x="1296170" y="849801"/>
            <a:ext cx="858179" cy="884150"/>
          </a:xfrm>
          <a:prstGeom prst="ellipse">
            <a:avLst/>
          </a:prstGeom>
          <a:solidFill>
            <a:srgbClr val="1ED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PLAN</a:t>
            </a:r>
            <a:r>
              <a:rPr kumimoji="0" lang="th-TH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การวางแผน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lleniaUPC" panose="02020603050405020304" pitchFamily="18" charset="-34"/>
              <a:ea typeface="Poppins"/>
              <a:cs typeface="DilleniaUPC" panose="02020603050405020304" pitchFamily="18" charset="-34"/>
              <a:sym typeface="Poppins"/>
            </a:endParaRPr>
          </a:p>
        </p:txBody>
      </p:sp>
      <p:sp>
        <p:nvSpPr>
          <p:cNvPr id="17" name="Google Shape;1825;p38">
            <a:extLst>
              <a:ext uri="{FF2B5EF4-FFF2-40B4-BE49-F238E27FC236}">
                <a16:creationId xmlns:a16="http://schemas.microsoft.com/office/drawing/2014/main" id="{DCF22A4C-3337-64A5-64BB-3E62B85266CE}"/>
              </a:ext>
            </a:extLst>
          </p:cNvPr>
          <p:cNvSpPr/>
          <p:nvPr/>
        </p:nvSpPr>
        <p:spPr>
          <a:xfrm>
            <a:off x="1296170" y="1921914"/>
            <a:ext cx="854497" cy="791121"/>
          </a:xfrm>
          <a:prstGeom prst="ellipse">
            <a:avLst/>
          </a:prstGeom>
          <a:solidFill>
            <a:srgbClr val="FAD3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DO</a:t>
            </a:r>
            <a:endParaRPr kumimoji="0" lang="th-TH" sz="16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lleniaUPC" panose="02020603050405020304" pitchFamily="18" charset="-34"/>
              <a:ea typeface="Poppins"/>
              <a:cs typeface="DilleniaUPC" panose="02020603050405020304" pitchFamily="18" charset="-34"/>
              <a:sym typeface="Poppins"/>
            </a:endParaRPr>
          </a:p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กาปฏิบัติ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lleniaUPC" panose="02020603050405020304" pitchFamily="18" charset="-34"/>
              <a:ea typeface="Poppins"/>
              <a:cs typeface="DilleniaUPC" panose="02020603050405020304" pitchFamily="18" charset="-34"/>
              <a:sym typeface="Poppins"/>
            </a:endParaRPr>
          </a:p>
        </p:txBody>
      </p:sp>
      <p:sp>
        <p:nvSpPr>
          <p:cNvPr id="20" name="Google Shape;1812;p38">
            <a:extLst>
              <a:ext uri="{FF2B5EF4-FFF2-40B4-BE49-F238E27FC236}">
                <a16:creationId xmlns:a16="http://schemas.microsoft.com/office/drawing/2014/main" id="{E26B0199-B2AA-48B9-5C71-921128F0AF58}"/>
              </a:ext>
            </a:extLst>
          </p:cNvPr>
          <p:cNvSpPr/>
          <p:nvPr/>
        </p:nvSpPr>
        <p:spPr>
          <a:xfrm>
            <a:off x="2404843" y="2913284"/>
            <a:ext cx="5256302" cy="713678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8CBE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1" name="Google Shape;1820;p38">
            <a:extLst>
              <a:ext uri="{FF2B5EF4-FFF2-40B4-BE49-F238E27FC236}">
                <a16:creationId xmlns:a16="http://schemas.microsoft.com/office/drawing/2014/main" id="{AD397115-7EA2-AD9D-05C7-8307D1342764}"/>
              </a:ext>
            </a:extLst>
          </p:cNvPr>
          <p:cNvSpPr txBox="1"/>
          <p:nvPr/>
        </p:nvSpPr>
        <p:spPr>
          <a:xfrm>
            <a:off x="2494920" y="2957997"/>
            <a:ext cx="4643306" cy="62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 latinLnBrk="0">
              <a:buClr>
                <a:srgbClr val="000000"/>
              </a:buClr>
            </a:pPr>
            <a:r>
              <a:rPr lang="th-TH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เป็นการตรวจสอบระหว่างและหลังจากปฏิบัติตามแผนที่วางไว้ตามกลไกที่ได้รับมอบหมาย เพื่อตรวจสอบการปฏิบัติตามแผนของผู้ปฏิบัติ รวมทั้งวิเคราะห์ปัญหาและอุปสรรคที่เกิดขึ้นจากการปฏิบัติงาน เพื่อนำไปสู่ข้อเสนอแนะการปรับปรุงการดำเนินการต่าง ๆ ตลอดจนป้องกันไม่ให้เกิดปัญหาเช่นเดิม</a:t>
            </a:r>
            <a:endParaRPr sz="1200" b="1" kern="0" dirty="0">
              <a:solidFill>
                <a:srgbClr val="000000"/>
              </a:solidFill>
              <a:latin typeface="TH SarabunPSK" panose="020B0500040200020003" pitchFamily="34" charset="-34"/>
              <a:ea typeface="Poppins"/>
              <a:cs typeface="TH SarabunPSK" panose="020B0500040200020003" pitchFamily="34" charset="-34"/>
              <a:sym typeface="Poppins"/>
            </a:endParaRPr>
          </a:p>
        </p:txBody>
      </p:sp>
      <p:sp>
        <p:nvSpPr>
          <p:cNvPr id="22" name="Google Shape;1826;p38">
            <a:extLst>
              <a:ext uri="{FF2B5EF4-FFF2-40B4-BE49-F238E27FC236}">
                <a16:creationId xmlns:a16="http://schemas.microsoft.com/office/drawing/2014/main" id="{459BF823-1B48-CA77-5E2B-53C02C8E1200}"/>
              </a:ext>
            </a:extLst>
          </p:cNvPr>
          <p:cNvSpPr/>
          <p:nvPr/>
        </p:nvSpPr>
        <p:spPr>
          <a:xfrm>
            <a:off x="1336379" y="2900998"/>
            <a:ext cx="854496" cy="829100"/>
          </a:xfrm>
          <a:prstGeom prst="ellipse">
            <a:avLst/>
          </a:prstGeom>
          <a:solidFill>
            <a:srgbClr val="8CBE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57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CHECK</a:t>
            </a: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 </a:t>
            </a:r>
            <a:r>
              <a:rPr kumimoji="0" lang="th-TH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การตรวจสอบ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lleniaUPC" panose="02020603050405020304" pitchFamily="18" charset="-34"/>
              <a:ea typeface="Poppins"/>
              <a:cs typeface="DilleniaUPC" panose="02020603050405020304" pitchFamily="18" charset="-34"/>
              <a:sym typeface="Poppins"/>
            </a:endParaRPr>
          </a:p>
        </p:txBody>
      </p:sp>
      <p:sp>
        <p:nvSpPr>
          <p:cNvPr id="23" name="Google Shape;1813;p38">
            <a:extLst>
              <a:ext uri="{FF2B5EF4-FFF2-40B4-BE49-F238E27FC236}">
                <a16:creationId xmlns:a16="http://schemas.microsoft.com/office/drawing/2014/main" id="{B2377AF0-728E-41A2-75AF-3C032EE642B1}"/>
              </a:ext>
            </a:extLst>
          </p:cNvPr>
          <p:cNvSpPr/>
          <p:nvPr/>
        </p:nvSpPr>
        <p:spPr>
          <a:xfrm>
            <a:off x="2404842" y="3761749"/>
            <a:ext cx="5256302" cy="1042513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1820;p38">
            <a:extLst>
              <a:ext uri="{FF2B5EF4-FFF2-40B4-BE49-F238E27FC236}">
                <a16:creationId xmlns:a16="http://schemas.microsoft.com/office/drawing/2014/main" id="{643DF2AA-5065-6B52-090F-DDEAB73312A0}"/>
              </a:ext>
            </a:extLst>
          </p:cNvPr>
          <p:cNvSpPr txBox="1"/>
          <p:nvPr/>
        </p:nvSpPr>
        <p:spPr>
          <a:xfrm>
            <a:off x="2511371" y="3937155"/>
            <a:ext cx="4800599" cy="62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 latinLnBrk="0">
              <a:buClr>
                <a:srgbClr val="000000"/>
              </a:buClr>
            </a:pPr>
            <a:r>
              <a:rPr lang="th-TH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เป็นการปรับปรุงแผนและการปฏิบัติให้มีความสอดคล้องและเหมาะสมต่อไปโดยนำข้อมูลจากแหล่ง</a:t>
            </a:r>
          </a:p>
          <a:p>
            <a:pPr defTabSz="914378" latinLnBrk="0">
              <a:buClr>
                <a:srgbClr val="000000"/>
              </a:buClr>
            </a:pPr>
            <a:r>
              <a:rPr lang="th-TH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ต่าง ๆ ที่เกี่ยวข้อง เช่น ระบบ </a:t>
            </a:r>
            <a:r>
              <a:rPr lang="en-US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eMENSCR</a:t>
            </a:r>
            <a:r>
              <a:rPr lang="th-TH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 ข้อมูลในรูปแบบไฟล์ </a:t>
            </a:r>
            <a:r>
              <a:rPr lang="en-US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JSONJSON</a:t>
            </a:r>
            <a:r>
              <a:rPr lang="th-TH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 ข้อมูลจากระบบ </a:t>
            </a:r>
            <a:r>
              <a:rPr lang="en-US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Open DD</a:t>
            </a:r>
            <a:r>
              <a:rPr lang="th-TH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 ห่วงโซ่คุณค่าของประเทศไทย (</a:t>
            </a:r>
            <a:r>
              <a:rPr lang="en-US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Final Value Chain Thailand FVCT) </a:t>
            </a:r>
            <a:r>
              <a:rPr lang="th-TH" sz="1200" b="1" kern="0" dirty="0">
                <a:solidFill>
                  <a:srgbClr val="000000"/>
                </a:solidFill>
                <a:latin typeface="TH SarabunPSK" panose="020B0500040200020003" pitchFamily="34" charset="-34"/>
                <a:ea typeface="Poppins"/>
                <a:cs typeface="TH SarabunPSK" panose="020B0500040200020003" pitchFamily="34" charset="-34"/>
                <a:sym typeface="Poppins"/>
              </a:rPr>
              <a:t>ไปใช้ประกอบการประมวลและวิเคราะห์เชิงลึก เพื่อปรับปรุง แก้ไข และพัฒนากระบวนการจัดทาแผนระดับที่ 3 และการจัดทาโครงการเพื่อขับเคลื่อนการบรรลุเป้าหมายตามยุทธศาสตร์ชาติ</a:t>
            </a:r>
            <a:endParaRPr sz="1200" b="1" kern="0" dirty="0">
              <a:solidFill>
                <a:srgbClr val="000000"/>
              </a:solidFill>
              <a:latin typeface="TH SarabunPSK" panose="020B0500040200020003" pitchFamily="34" charset="-34"/>
              <a:ea typeface="Poppins"/>
              <a:cs typeface="TH SarabunPSK" panose="020B0500040200020003" pitchFamily="34" charset="-34"/>
              <a:sym typeface="Poppins"/>
            </a:endParaRPr>
          </a:p>
        </p:txBody>
      </p:sp>
      <p:sp>
        <p:nvSpPr>
          <p:cNvPr id="25" name="Google Shape;1824;p38">
            <a:extLst>
              <a:ext uri="{FF2B5EF4-FFF2-40B4-BE49-F238E27FC236}">
                <a16:creationId xmlns:a16="http://schemas.microsoft.com/office/drawing/2014/main" id="{400042E9-A90D-09CB-16B1-EF0194DE9B41}"/>
              </a:ext>
            </a:extLst>
          </p:cNvPr>
          <p:cNvSpPr/>
          <p:nvPr/>
        </p:nvSpPr>
        <p:spPr>
          <a:xfrm>
            <a:off x="1336379" y="3807205"/>
            <a:ext cx="858179" cy="8841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ACT</a:t>
            </a:r>
            <a:endParaRPr kumimoji="0" lang="th-TH" sz="16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lleniaUPC" panose="02020603050405020304" pitchFamily="18" charset="-34"/>
              <a:ea typeface="Poppins"/>
              <a:cs typeface="DilleniaUPC" panose="02020603050405020304" pitchFamily="18" charset="-34"/>
              <a:sym typeface="Poppins"/>
            </a:endParaRPr>
          </a:p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lleniaUPC" panose="02020603050405020304" pitchFamily="18" charset="-34"/>
                <a:ea typeface="Poppins"/>
                <a:cs typeface="DilleniaUPC" panose="02020603050405020304" pitchFamily="18" charset="-34"/>
                <a:sym typeface="Poppins"/>
              </a:rPr>
              <a:t>การปรับปรุง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lleniaUPC" panose="02020603050405020304" pitchFamily="18" charset="-34"/>
              <a:ea typeface="Poppins"/>
              <a:cs typeface="DilleniaUPC" panose="02020603050405020304" pitchFamily="18" charset="-34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5541456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9A9243-91CB-437D-9D82-6D402B13F59A}"/>
              </a:ext>
            </a:extLst>
          </p:cNvPr>
          <p:cNvSpPr txBox="1"/>
          <p:nvPr/>
        </p:nvSpPr>
        <p:spPr>
          <a:xfrm>
            <a:off x="-18954" y="1733496"/>
            <a:ext cx="9143889" cy="227754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</a:p>
          <a:p>
            <a:pPr algn="ctr"/>
            <a:r>
              <a:rPr lang="th-TH" altLang="ko-KR" sz="4400" b="1" dirty="0">
                <a:solidFill>
                  <a:srgbClr val="1C7DE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การเขียนรายงานผลการดำเนินงานที่สอดคล้อง</a:t>
            </a:r>
          </a:p>
          <a:p>
            <a:pPr algn="ctr"/>
            <a:r>
              <a:rPr lang="th-TH" altLang="ko-KR" sz="4400" b="1" dirty="0">
                <a:solidFill>
                  <a:srgbClr val="1C7DE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กับค่าเป้าหมายของยุทธศาสตร์ชาติ</a:t>
            </a:r>
          </a:p>
        </p:txBody>
      </p:sp>
    </p:spTree>
    <p:extLst>
      <p:ext uri="{BB962C8B-B14F-4D97-AF65-F5344CB8AC3E}">
        <p14:creationId xmlns:p14="http://schemas.microsoft.com/office/powerpoint/2010/main" val="3995326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95536" y="824715"/>
            <a:ext cx="8424936" cy="38164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6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ครูผู้สอนที่ได้รับการพัฒนาสามารถจัดการเรียนการสอนที่เน้นการเรียนรู้เชิงรุก (</a:t>
            </a:r>
            <a:r>
              <a:rPr lang="en-US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Active</a:t>
            </a:r>
            <a: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</a:t>
            </a:r>
            <a:b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Learning) </a:t>
            </a:r>
            <a: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โดยใช้กิจกรรมที่เน้นการลงมือปฏิบัติ การจำลองสถานการณ์ ส่งผลให้ผู้เรียนมีบทบาทในการแสวงหาความรู้จากการมีปฏิสัมพันธ์ร่วมกับผู้อื่น มีความเข้าใจ สามารถวิเคราะห์ สังเคราะห์ ประเมินค่าหรือสร้างสรรค์สิ่งต่างๆและนำไปประยุกต์ใช้พัฒนาตนเองตามศักยภาพและความถนัด ซึ่งการเรียนรู้จากประสบการณ์ผ่านกระบวนการเรียนรู้ </a:t>
            </a:r>
          </a:p>
          <a:p>
            <a:pPr algn="thaiDist"/>
            <a:r>
              <a:rPr lang="en-US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Active Learning </a:t>
            </a:r>
            <a: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ผู้เรียนสามารถรักษาผลการเรียนให้คงทน ครูผู้สอนสามารถการจัดการเรียนรู้ได้อย่างมีประสิทธิภาพ ส่งผลต่อการยกระดับคะแนนเฉลี่ยการสอบ </a:t>
            </a:r>
            <a:r>
              <a:rPr lang="en-US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PISA </a:t>
            </a:r>
            <a: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และพัฒนาขีดความสามารถในการแข่งขันของประเทศด้านการศึกษาได้บรรลุเป้าหมายได้ในอนาคต</a:t>
            </a:r>
            <a:endParaRPr lang="en-US" sz="2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2736"/>
            <a:ext cx="9144000" cy="55479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ตัวอย่าง</a:t>
            </a:r>
            <a:endParaRPr lang="en-US" sz="3600" b="1" u="sng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76298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95536" y="824715"/>
            <a:ext cx="8424936" cy="30431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การดำเนินการภายใต้กิจกรรมของโครงการทำให้การประกันคุณภาพการศึกษาของสถานศึกษาพัฒนาอย่างต่อเนื่อง เป็นกลไกในการควบคุม ตรวจสอบระบบการบริหารคุณภาพการศึกษาของสถานศึกษาในสังกัด ส่งผลให้สถานศึกษาในสังกัดเกิดการพัฒนาและสร้าง   ความเชื่อมั่นให้แก่ผู้มีส่วนเกี่ยวข้องและสาธารณชนว่าสถานศึกษานั้นสามารถจัดการศึกษาได้อย่างมีคุณภาพตามมาตรฐานการศึกษา ส่งผลให้ผู้เรียนในสังกัดได้รับการพัฒนาเต็มตามศักยภาพ เป็นไปตามมาตรฐานการเรียนรู้ และตัวชี้วัดของหลักสูตรแกนกลางการศึกษา</a:t>
            </a:r>
            <a:b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ขั้นพื้นฐาน</a:t>
            </a:r>
            <a:endParaRPr lang="en-US" sz="2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2736"/>
            <a:ext cx="9144000" cy="55479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ตัวอย่าง</a:t>
            </a:r>
            <a:endParaRPr lang="en-US" sz="3600" b="1" u="sng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4176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6" cy="5143497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9413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95536" y="824715"/>
            <a:ext cx="8424936" cy="18910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รดำเนินการโครงการนี้ส่งผลให้ครูผู้สอนได้รับการพัฒนาด้านเทคโนโลยีเพื่อนำไปใช้ในการจัดกิจกรรมการเรียนรู้ ช่วยให้การจัดการเรียนรู้มีประสิทธิภาพมากขึ้น รวมทั้งเป็นเครื่องมือในการสร้างสังคมของการทำางานเป็นทีมของครูผู้สอนให้มีความสะดวกรวดเร็วขึ้น สามารถประยุกต์ใช้เทคโนโลยีเป็นเครื่องมือในการสร้างสังคมแห่งการเรียนรู้ รวมถึงใช้ในการจัดการเรียนการสอน ส่งเสริมการปฏิบัติหน้าที่ของครูผู้สอนให้เกิดประสิทธิภาพ </a:t>
            </a:r>
            <a:endParaRPr lang="en-US" sz="2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2736"/>
            <a:ext cx="9144000" cy="55479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ตัวอย่าง</a:t>
            </a:r>
            <a:endParaRPr lang="en-US" sz="3600" b="1" u="sng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95536" y="2868166"/>
            <a:ext cx="8424936" cy="18910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/>
            <a:r>
              <a:rPr lang="th-TH" sz="26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การดำเนินงานโครงการนี้ส่งผลให้ครูผู้สอนได้รับการพัฒนาให้สามารถสอดแทรกทักษะชีวิตในบทเรียน ทักษะชีวิตที่สำคัญที่ควรส่งเสริมแก่ผู้เรียน ได้แก่ ความเป็นผู้นำ ความมีจริยธรรม     การรู้จักรับผิดชอบ ความสามารถในการปรับตัว การรู้จักเพิ่มพูนประสิทธิผลของตนเอง ความรับผิดชอบต่อตนเองสังคม </a:t>
            </a:r>
            <a:endParaRPr lang="en-US" sz="2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0999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95536" y="824715"/>
            <a:ext cx="8424936" cy="18910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โครงการนี้มีส่วนในการพัฒนาขีดความสามารถในการแข่งขันด้านการศึกษา ซึ่งเป็นโครงสร้าง พื้นฐาน (</a:t>
            </a:r>
            <a:r>
              <a:rPr lang="en-US" sz="24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Infrastructure) </a:t>
            </a:r>
            <a:r>
              <a:rPr lang="th-TH" sz="24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เนื่องจากมีการใช้เทคโนโลยีการศึกษาทางไกลผ่านดาวเทียม (</a:t>
            </a:r>
            <a:r>
              <a:rPr lang="en-US" sz="24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DLTV) </a:t>
            </a:r>
            <a:r>
              <a:rPr lang="th-TH" sz="24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ที่เน้นกระบวนการสร้างความรู้จากการลงมือปฏิบัติ เนื้อหา ตลอดจนสื่อและอุปกรณ์ที่จําเป็นในการจัดกิจกรรมการเรียนรู้ ช่วยลดความเหลื่อมล้ำทางการศึกษา ลดช่องว่างและเพิ่มโอกาสในการเข้าถึงการศึกษาที่มีคุณภาพให้กับนักเรียนในสังกัดสำนักงานคณะกรรมการการศึกษาขั้นพื้นฐาน</a:t>
            </a:r>
            <a:endParaRPr lang="en-US" sz="2400" dirty="0">
              <a:solidFill>
                <a:schemeClr val="tx1"/>
              </a:solidFill>
              <a:latin typeface="TH SarabunPSK" panose="020B0500040200020003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2736"/>
            <a:ext cx="9144000" cy="554797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600" b="1" u="sng" dirty="0">
                <a:solidFill>
                  <a:srgbClr val="FFFF00"/>
                </a:solidFill>
                <a:latin typeface="TH SarabunPSK" pitchFamily="34" charset="-34"/>
                <a:cs typeface="TH SarabunPSK" pitchFamily="34" charset="-34"/>
              </a:rPr>
              <a:t>ตัวอย่าง</a:t>
            </a:r>
            <a:endParaRPr lang="en-US" sz="3600" b="1" u="sng" dirty="0">
              <a:solidFill>
                <a:srgbClr val="FFFF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95536" y="2868166"/>
            <a:ext cx="8424936" cy="18910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/>
            <a:r>
              <a:rPr lang="en-US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การดำเนินการโครงการนี้ช่วยส่งเสริมศักยภาพของผู้เรียนให้ได้รับการพัฒนาจากการใช้สื่อ </a:t>
            </a:r>
            <a:r>
              <a:rPr lang="en-US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DLTV </a:t>
            </a: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ที่เน้นการพัฒนากระบวนการเรียนรู้ของผู้เรียน โดยการผสมผสานเทคโนโลยีเข้ากับเนื้อหาและวิธีการสอน ทั้งเนื้อหาด้านชีวิตและสังคม ด้านการศึกษา และด้านอาชีพ ตลอดจนองค์ความรู้จากกลุ่มสาระการเรียนรู้ต่าง ๆ   รวมทั้งเป็นสื่อที่สามารถกระตุ้นให้ผู้เรียนรักการเรียนรู้อย่างต่อเนื่องตลอดชีวิต ได้รับการเสริมสร้างประสบการณ์ชีวิต ทักษะชีวิตเพื่อให้สามารถอยู่ร่วม และทํางานภายใต้สังคมที่เป็นพหุวัฒนธรรม และพัฒนาทักษะอาชีพ </a:t>
            </a:r>
            <a:endParaRPr lang="en-US" sz="2200" dirty="0">
              <a:solidFill>
                <a:schemeClr val="tx1"/>
              </a:solidFill>
              <a:latin typeface="TH SarabunPSK" panose="020B0500040200020003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7914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9A9243-91CB-437D-9D82-6D402B13F59A}"/>
              </a:ext>
            </a:extLst>
          </p:cNvPr>
          <p:cNvSpPr txBox="1"/>
          <p:nvPr/>
        </p:nvSpPr>
        <p:spPr>
          <a:xfrm>
            <a:off x="-14113" y="1923678"/>
            <a:ext cx="914388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7200" b="1" dirty="0">
                <a:solidFill>
                  <a:srgbClr val="1C7DE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แบบฟอร์มโครงการ (สศช.)</a:t>
            </a:r>
            <a:endParaRPr lang="ko-KR" altLang="en-US" sz="7200" b="1" dirty="0">
              <a:solidFill>
                <a:srgbClr val="1C7DE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2249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09B2080-76C0-4135-B9B9-888E26C0E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7761" r="33333" b="10000"/>
          <a:stretch/>
        </p:blipFill>
        <p:spPr>
          <a:xfrm>
            <a:off x="3352800" y="1"/>
            <a:ext cx="4800600" cy="5143499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59D3E7D-7CAB-4EB9-8823-33CA46DB6D73}"/>
              </a:ext>
            </a:extLst>
          </p:cNvPr>
          <p:cNvSpPr/>
          <p:nvPr/>
        </p:nvSpPr>
        <p:spPr>
          <a:xfrm>
            <a:off x="228600" y="134391"/>
            <a:ext cx="2039777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แบบฟอร์มโครงการ</a:t>
            </a:r>
          </a:p>
        </p:txBody>
      </p:sp>
    </p:spTree>
    <p:extLst>
      <p:ext uri="{BB962C8B-B14F-4D97-AF65-F5344CB8AC3E}">
        <p14:creationId xmlns:p14="http://schemas.microsoft.com/office/powerpoint/2010/main" val="9127951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59D3E7D-7CAB-4EB9-8823-33CA46DB6D73}"/>
              </a:ext>
            </a:extLst>
          </p:cNvPr>
          <p:cNvSpPr/>
          <p:nvPr/>
        </p:nvSpPr>
        <p:spPr>
          <a:xfrm>
            <a:off x="228600" y="134391"/>
            <a:ext cx="2039777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แบบฟอร์มโครงการ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5319CDD-C19F-4320-BEC5-DE9270A89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7065" r="33333" b="11481"/>
          <a:stretch/>
        </p:blipFill>
        <p:spPr>
          <a:xfrm>
            <a:off x="3352800" y="0"/>
            <a:ext cx="4495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2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59D3E7D-7CAB-4EB9-8823-33CA46DB6D73}"/>
              </a:ext>
            </a:extLst>
          </p:cNvPr>
          <p:cNvSpPr/>
          <p:nvPr/>
        </p:nvSpPr>
        <p:spPr>
          <a:xfrm>
            <a:off x="228600" y="134391"/>
            <a:ext cx="2039777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แบบฟอร์มโครงการ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1B57471-5E8F-4B4B-97EA-C4A4DE1B5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7037" r="33333" b="8518"/>
          <a:stretch/>
        </p:blipFill>
        <p:spPr>
          <a:xfrm>
            <a:off x="3484723" y="58544"/>
            <a:ext cx="4495800" cy="50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066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59D3E7D-7CAB-4EB9-8823-33CA46DB6D73}"/>
              </a:ext>
            </a:extLst>
          </p:cNvPr>
          <p:cNvSpPr/>
          <p:nvPr/>
        </p:nvSpPr>
        <p:spPr>
          <a:xfrm>
            <a:off x="228600" y="134391"/>
            <a:ext cx="2039777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แบบฟอร์มโครงการ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E4B9611-15D5-411B-9A61-50B5DCECD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5555" r="32500" b="12964"/>
          <a:stretch/>
        </p:blipFill>
        <p:spPr>
          <a:xfrm>
            <a:off x="3352800" y="-19050"/>
            <a:ext cx="5181600" cy="51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719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59D3E7D-7CAB-4EB9-8823-33CA46DB6D73}"/>
              </a:ext>
            </a:extLst>
          </p:cNvPr>
          <p:cNvSpPr/>
          <p:nvPr/>
        </p:nvSpPr>
        <p:spPr>
          <a:xfrm>
            <a:off x="228600" y="134391"/>
            <a:ext cx="2039777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แบบฟอร์มโครงการ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94B69E3-C9A4-469B-BAD3-3EF3A046A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7037" r="31667" b="17408"/>
          <a:stretch/>
        </p:blipFill>
        <p:spPr>
          <a:xfrm>
            <a:off x="3276600" y="0"/>
            <a:ext cx="5029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1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59D3E7D-7CAB-4EB9-8823-33CA46DB6D73}"/>
              </a:ext>
            </a:extLst>
          </p:cNvPr>
          <p:cNvSpPr/>
          <p:nvPr/>
        </p:nvSpPr>
        <p:spPr>
          <a:xfrm>
            <a:off x="228600" y="134391"/>
            <a:ext cx="2039777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แบบฟอร์มโครงการ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2E835B0-7D27-4CAB-AAF8-3374C223A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8519" r="31666" b="14444"/>
          <a:stretch/>
        </p:blipFill>
        <p:spPr>
          <a:xfrm>
            <a:off x="3276600" y="0"/>
            <a:ext cx="4953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3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59D3E7D-7CAB-4EB9-8823-33CA46DB6D73}"/>
              </a:ext>
            </a:extLst>
          </p:cNvPr>
          <p:cNvSpPr/>
          <p:nvPr/>
        </p:nvSpPr>
        <p:spPr>
          <a:xfrm>
            <a:off x="228600" y="134391"/>
            <a:ext cx="2039777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แบบฟอร์มโครงการ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18E826B-9E0A-4B5D-802D-364AED362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3" t="7038" r="30833" b="13528"/>
          <a:stretch/>
        </p:blipFill>
        <p:spPr>
          <a:xfrm>
            <a:off x="3352800" y="78241"/>
            <a:ext cx="4800600" cy="498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2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7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97947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7">
            <a:extLst>
              <a:ext uri="{FF2B5EF4-FFF2-40B4-BE49-F238E27FC236}">
                <a16:creationId xmlns:a16="http://schemas.microsoft.com/office/drawing/2014/main" id="{C3A4B21A-D6B0-45E2-A81D-F5954D48B292}"/>
              </a:ext>
            </a:extLst>
          </p:cNvPr>
          <p:cNvSpPr txBox="1"/>
          <p:nvPr/>
        </p:nvSpPr>
        <p:spPr>
          <a:xfrm>
            <a:off x="0" y="1995686"/>
            <a:ext cx="9144000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th-TH" sz="8800" b="1" dirty="0">
                <a:solidFill>
                  <a:schemeClr val="accent5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ขอบคุณค่ะ</a:t>
            </a:r>
            <a:endParaRPr lang="th-TH" sz="8800" b="1" i="0" dirty="0">
              <a:solidFill>
                <a:schemeClr val="accent5">
                  <a:lumMod val="7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804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7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848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4" cy="5143497"/>
          </a:xfrm>
        </p:spPr>
      </p:pic>
      <p:sp>
        <p:nvSpPr>
          <p:cNvPr id="6" name="Rectangle 5"/>
          <p:cNvSpPr/>
          <p:nvPr/>
        </p:nvSpPr>
        <p:spPr>
          <a:xfrm>
            <a:off x="5580112" y="4961764"/>
            <a:ext cx="3563888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ที่มา : สำนักงานสภาพัฒนาการเศรษฐกิจและสังคมแห่งชาติ (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nscr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nesdc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>
                <a:latin typeface="TH SarabunPSK" pitchFamily="34" charset="-34"/>
                <a:ea typeface="Cambria"/>
                <a:cs typeface="TH SarabunPSK" pitchFamily="34" charset="-34"/>
              </a:rPr>
              <a:t>go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.</a:t>
            </a:r>
            <a:r>
              <a:rPr lang="en-US" sz="1200" b="1" dirty="0" err="1">
                <a:latin typeface="TH SarabunPSK" pitchFamily="34" charset="-34"/>
                <a:ea typeface="Cambria"/>
                <a:cs typeface="TH SarabunPSK" pitchFamily="34" charset="-34"/>
              </a:rPr>
              <a:t>th</a:t>
            </a:r>
            <a:r>
              <a:rPr lang="th-TH" sz="1200" b="1" dirty="0">
                <a:latin typeface="TH SarabunPSK" pitchFamily="34" charset="-34"/>
                <a:ea typeface="Cambria"/>
                <a:cs typeface="TH SarabunPSK" pitchFamily="34" charset="-34"/>
              </a:rPr>
              <a:t>)</a:t>
            </a:r>
            <a:endParaRPr lang="en-US" sz="1200" b="1" dirty="0">
              <a:latin typeface="TH SarabunPSK" pitchFamily="34" charset="-34"/>
              <a:ea typeface="Cambri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614751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3526</TotalTime>
  <Words>5106</Words>
  <Application>Microsoft Office PowerPoint</Application>
  <PresentationFormat>นำเสนอทางหน้าจอ (16:9)</PresentationFormat>
  <Paragraphs>387</Paragraphs>
  <Slides>70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13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70</vt:i4>
      </vt:variant>
    </vt:vector>
  </HeadingPairs>
  <TitlesOfParts>
    <vt:vector size="86" baseType="lpstr">
      <vt:lpstr>맑은 고딕</vt:lpstr>
      <vt:lpstr>Arial</vt:lpstr>
      <vt:lpstr>Arial Black</vt:lpstr>
      <vt:lpstr>Browallia New</vt:lpstr>
      <vt:lpstr>Calibri</vt:lpstr>
      <vt:lpstr>Calibri Light</vt:lpstr>
      <vt:lpstr>Cambria</vt:lpstr>
      <vt:lpstr>DilleniaUPC</vt:lpstr>
      <vt:lpstr>Roboto</vt:lpstr>
      <vt:lpstr>Teko Light</vt:lpstr>
      <vt:lpstr>TH Sarabun New</vt:lpstr>
      <vt:lpstr>TH SarabunPSK</vt:lpstr>
      <vt:lpstr>Wingdings</vt:lpstr>
      <vt:lpstr>Contents Slide Master</vt:lpstr>
      <vt:lpstr>Section Break Slide Master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ความเชื่อมโยงแผนสู่การปฏิบัติ  เพื่อเป็นกรอบในการจัดทำแผนต่าง ๆ ของแต่ละส่วนราชการ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แนวทางการเขียนโครงการ (Project idea)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ประเภทตัวชี้วัดตามแนวทางของสำนักงาน ก.พ.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แนวทางขับเคลื่อนยุทธศาสตร์ชาติไปสู่การปฏิบัติโดยยึดหลักการบริหารงานคุณภาพ (PDCA)</vt:lpstr>
      <vt:lpstr>งานนำเสนอ PowerPoint</vt:lpstr>
      <vt:lpstr>ตัวอย่าง</vt:lpstr>
      <vt:lpstr>ตัวอย่าง</vt:lpstr>
      <vt:lpstr>ตัวอย่าง</vt:lpstr>
      <vt:lpstr>ตัวอย่าง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monthakan kaewprucks</cp:lastModifiedBy>
  <cp:revision>171</cp:revision>
  <cp:lastPrinted>2022-07-30T05:36:30Z</cp:lastPrinted>
  <dcterms:created xsi:type="dcterms:W3CDTF">2016-12-01T00:32:25Z</dcterms:created>
  <dcterms:modified xsi:type="dcterms:W3CDTF">2022-09-20T17:21:49Z</dcterms:modified>
</cp:coreProperties>
</file>